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3"/>
  </p:notesMasterIdLst>
  <p:sldIdLst>
    <p:sldId id="477" r:id="rId2"/>
    <p:sldId id="6229" r:id="rId3"/>
    <p:sldId id="6252" r:id="rId4"/>
    <p:sldId id="478" r:id="rId5"/>
    <p:sldId id="6280" r:id="rId6"/>
    <p:sldId id="482" r:id="rId7"/>
    <p:sldId id="6281" r:id="rId8"/>
    <p:sldId id="6258" r:id="rId9"/>
    <p:sldId id="6278" r:id="rId10"/>
    <p:sldId id="6259" r:id="rId11"/>
    <p:sldId id="259" r:id="rId12"/>
    <p:sldId id="6243" r:id="rId13"/>
    <p:sldId id="6282" r:id="rId14"/>
    <p:sldId id="6244" r:id="rId15"/>
    <p:sldId id="6241" r:id="rId16"/>
    <p:sldId id="6245" r:id="rId17"/>
    <p:sldId id="6247" r:id="rId18"/>
    <p:sldId id="6263" r:id="rId19"/>
    <p:sldId id="6264" r:id="rId20"/>
    <p:sldId id="6267" r:id="rId21"/>
    <p:sldId id="6277" r:id="rId22"/>
    <p:sldId id="6279" r:id="rId23"/>
    <p:sldId id="6268" r:id="rId24"/>
    <p:sldId id="6217" r:id="rId25"/>
    <p:sldId id="6269" r:id="rId26"/>
    <p:sldId id="6270" r:id="rId27"/>
    <p:sldId id="6219" r:id="rId28"/>
    <p:sldId id="6249" r:id="rId29"/>
    <p:sldId id="6271" r:id="rId30"/>
    <p:sldId id="282" r:id="rId31"/>
    <p:sldId id="6210" r:id="rId32"/>
    <p:sldId id="6272" r:id="rId33"/>
    <p:sldId id="6273" r:id="rId34"/>
    <p:sldId id="6274" r:id="rId35"/>
    <p:sldId id="6275" r:id="rId36"/>
    <p:sldId id="6276" r:id="rId37"/>
    <p:sldId id="6248" r:id="rId38"/>
    <p:sldId id="6251" r:id="rId39"/>
    <p:sldId id="6224" r:id="rId40"/>
    <p:sldId id="6283" r:id="rId41"/>
    <p:sldId id="6239" r:id="rId42"/>
  </p:sldIdLst>
  <p:sldSz cx="6858000" cy="9906000" type="A4"/>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C7BF"/>
    <a:srgbClr val="F4E3D7"/>
    <a:srgbClr val="E0BEA5"/>
    <a:srgbClr val="FBE5D6"/>
    <a:srgbClr val="F7CAAC"/>
    <a:srgbClr val="FFE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44"/>
    <p:restoredTop sz="96327"/>
  </p:normalViewPr>
  <p:slideViewPr>
    <p:cSldViewPr snapToGrid="0" snapToObjects="1">
      <p:cViewPr>
        <p:scale>
          <a:sx n="69" d="100"/>
          <a:sy n="69" d="100"/>
        </p:scale>
        <p:origin x="2112" y="2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7A3A3-F46A-E844-84F8-46A2024BB3B2}" type="datetimeFigureOut">
              <a:rPr lang="sv-SE" smtClean="0"/>
              <a:t>2024-05-03</a:t>
            </a:fld>
            <a:endParaRPr lang="sv-SE"/>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89690-1B11-EF4E-B4B7-EAEA094F1081}" type="slidenum">
              <a:rPr lang="sv-SE" smtClean="0"/>
              <a:t>‹#›</a:t>
            </a:fld>
            <a:endParaRPr lang="sv-SE"/>
          </a:p>
        </p:txBody>
      </p:sp>
    </p:spTree>
    <p:extLst>
      <p:ext uri="{BB962C8B-B14F-4D97-AF65-F5344CB8AC3E}">
        <p14:creationId xmlns:p14="http://schemas.microsoft.com/office/powerpoint/2010/main" val="113189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D4B9A9E5-4F7F-4A7D-9DE1-899232329269}" type="slidenum">
              <a:rPr lang="sv-SE" smtClean="0"/>
              <a:t>5</a:t>
            </a:fld>
            <a:endParaRPr lang="sv-SE"/>
          </a:p>
        </p:txBody>
      </p:sp>
    </p:spTree>
    <p:extLst>
      <p:ext uri="{BB962C8B-B14F-4D97-AF65-F5344CB8AC3E}">
        <p14:creationId xmlns:p14="http://schemas.microsoft.com/office/powerpoint/2010/main" val="229483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D4B9A9E5-4F7F-4A7D-9DE1-899232329269}" type="slidenum">
              <a:rPr lang="sv-SE" smtClean="0"/>
              <a:t>6</a:t>
            </a:fld>
            <a:endParaRPr lang="sv-SE"/>
          </a:p>
        </p:txBody>
      </p:sp>
    </p:spTree>
    <p:extLst>
      <p:ext uri="{BB962C8B-B14F-4D97-AF65-F5344CB8AC3E}">
        <p14:creationId xmlns:p14="http://schemas.microsoft.com/office/powerpoint/2010/main" val="2052608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33BF-5C9D-1849-A1D9-BD6635055962}"/>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3033946E-70EC-124F-9B3C-73D17A8B7F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Footer Placeholder 4">
            <a:extLst>
              <a:ext uri="{FF2B5EF4-FFF2-40B4-BE49-F238E27FC236}">
                <a16:creationId xmlns:a16="http://schemas.microsoft.com/office/drawing/2014/main" id="{D726DC8B-6804-A54D-85A9-D814BE00E554}"/>
              </a:ext>
            </a:extLst>
          </p:cNvPr>
          <p:cNvSpPr>
            <a:spLocks noGrp="1"/>
          </p:cNvSpPr>
          <p:nvPr>
            <p:ph type="ftr" sz="quarter" idx="11"/>
          </p:nvPr>
        </p:nvSpPr>
        <p:spPr>
          <a:xfrm>
            <a:off x="4370888" y="9205464"/>
            <a:ext cx="2314575" cy="527403"/>
          </a:xfrm>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6" name="Slide Number Placeholder 5">
            <a:extLst>
              <a:ext uri="{FF2B5EF4-FFF2-40B4-BE49-F238E27FC236}">
                <a16:creationId xmlns:a16="http://schemas.microsoft.com/office/drawing/2014/main" id="{0CCEE60D-6622-454F-BE52-63A797E71917}"/>
              </a:ext>
            </a:extLst>
          </p:cNvPr>
          <p:cNvSpPr>
            <a:spLocks noGrp="1"/>
          </p:cNvSpPr>
          <p:nvPr>
            <p:ph type="sldNum" sz="quarter" idx="12"/>
          </p:nvPr>
        </p:nvSpPr>
        <p:spPr>
          <a:xfrm>
            <a:off x="2657475" y="9205462"/>
            <a:ext cx="1543050" cy="527403"/>
          </a:xfrm>
        </p:spPr>
        <p:txBody>
          <a:bodyPr/>
          <a:lstStyle>
            <a:lvl1pPr algn="ctr">
              <a:defRPr/>
            </a:lvl1pPr>
          </a:lstStyle>
          <a:p>
            <a:fld id="{D644415C-87C7-814A-A85A-1EC1D35CFA13}" type="slidenum">
              <a:rPr lang="sv-SE" smtClean="0"/>
              <a:pPr/>
              <a:t>‹#›</a:t>
            </a:fld>
            <a:endParaRPr lang="sv-SE" dirty="0"/>
          </a:p>
        </p:txBody>
      </p:sp>
      <p:pic>
        <p:nvPicPr>
          <p:cNvPr id="8" name="Picture 7" descr="Logo&#10;&#10;Description automatically generated">
            <a:extLst>
              <a:ext uri="{FF2B5EF4-FFF2-40B4-BE49-F238E27FC236}">
                <a16:creationId xmlns:a16="http://schemas.microsoft.com/office/drawing/2014/main" id="{3EBD0E17-69C9-1847-89C3-4D73D09185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77437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6836033"/>
            <a:ext cx="6858000" cy="30699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5217" y="7166088"/>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557937"/>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noFill/>
        </p:spPr>
        <p:txBody>
          <a:bodyPr/>
          <a:lstStyle>
            <a:lvl1pPr algn="r">
              <a:defRPr sz="1878" b="0" i="0">
                <a:solidFill>
                  <a:schemeClr val="bg1">
                    <a:lumMod val="95000"/>
                  </a:schemeClr>
                </a:solidFill>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noFill/>
        </p:spPr>
        <p:txBody>
          <a:bodyPr/>
          <a:lstStyle>
            <a:lvl1pPr algn="ctr">
              <a:defRPr>
                <a:solidFill>
                  <a:schemeClr val="bg1">
                    <a:lumMod val="95000"/>
                  </a:schemeClr>
                </a:solidFill>
              </a:defRPr>
            </a:lvl1pPr>
          </a:lstStyle>
          <a:p>
            <a:fld id="{D644415C-87C7-814A-A85A-1EC1D35CFA13}" type="slidenum">
              <a:rPr lang="sv-SE" smtClean="0"/>
              <a:pPr/>
              <a:t>‹#›</a:t>
            </a:fld>
            <a:endParaRPr lang="sv-SE" dirty="0"/>
          </a:p>
        </p:txBody>
      </p:sp>
      <p:pic>
        <p:nvPicPr>
          <p:cNvPr id="10" name="Picture 9" descr="A black and white logo&#10;&#10;Description automatically generated with low confidence">
            <a:extLst>
              <a:ext uri="{FF2B5EF4-FFF2-40B4-BE49-F238E27FC236}">
                <a16:creationId xmlns:a16="http://schemas.microsoft.com/office/drawing/2014/main" id="{6F3F78FE-3E60-ED4C-8DC2-162F705AEA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1" y="9181393"/>
            <a:ext cx="910276" cy="624000"/>
          </a:xfrm>
          <a:prstGeom prst="rect">
            <a:avLst/>
          </a:prstGeom>
        </p:spPr>
      </p:pic>
    </p:spTree>
    <p:extLst>
      <p:ext uri="{BB962C8B-B14F-4D97-AF65-F5344CB8AC3E}">
        <p14:creationId xmlns:p14="http://schemas.microsoft.com/office/powerpoint/2010/main" val="293535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6DA3-6446-104E-B1D2-77C04E7EDDA5}"/>
              </a:ext>
            </a:extLst>
          </p:cNvPr>
          <p:cNvSpPr>
            <a:spLocks noGrp="1"/>
          </p:cNvSpPr>
          <p:nvPr>
            <p:ph type="title"/>
          </p:nvPr>
        </p:nvSpPr>
        <p:spPr>
          <a:xfrm>
            <a:off x="1446900" y="2330119"/>
            <a:ext cx="3964202" cy="1914702"/>
          </a:xfrm>
        </p:spPr>
        <p:txBody>
          <a:bodyPr/>
          <a:lstStyle>
            <a:lvl1pPr>
              <a:defRPr>
                <a:solidFill>
                  <a:schemeClr val="accent6"/>
                </a:solidFill>
              </a:defRPr>
            </a:lvl1pPr>
          </a:lstStyle>
          <a:p>
            <a:r>
              <a:rPr lang="en-GB"/>
              <a:t>Click to edit Master title style</a:t>
            </a:r>
            <a:endParaRPr lang="sv-SE"/>
          </a:p>
        </p:txBody>
      </p:sp>
      <p:pic>
        <p:nvPicPr>
          <p:cNvPr id="6" name="Picture 5">
            <a:extLst>
              <a:ext uri="{FF2B5EF4-FFF2-40B4-BE49-F238E27FC236}">
                <a16:creationId xmlns:a16="http://schemas.microsoft.com/office/drawing/2014/main" id="{99C50982-50E6-6642-8E85-F288654CE74F}"/>
              </a:ext>
            </a:extLst>
          </p:cNvPr>
          <p:cNvPicPr>
            <a:picLocks noChangeAspect="1"/>
          </p:cNvPicPr>
          <p:nvPr userDrawn="1"/>
        </p:nvPicPr>
        <p:blipFill>
          <a:blip r:embed="rId2"/>
          <a:stretch>
            <a:fillRect/>
          </a:stretch>
        </p:blipFill>
        <p:spPr>
          <a:xfrm>
            <a:off x="2375298" y="6417116"/>
            <a:ext cx="2107406" cy="1449211"/>
          </a:xfrm>
          <a:prstGeom prst="rect">
            <a:avLst/>
          </a:prstGeom>
        </p:spPr>
      </p:pic>
      <p:sp>
        <p:nvSpPr>
          <p:cNvPr id="7" name="Footer Placeholder 4">
            <a:extLst>
              <a:ext uri="{FF2B5EF4-FFF2-40B4-BE49-F238E27FC236}">
                <a16:creationId xmlns:a16="http://schemas.microsoft.com/office/drawing/2014/main" id="{1D6D5764-6F03-5940-BD82-900B8C38A8D7}"/>
              </a:ext>
            </a:extLst>
          </p:cNvPr>
          <p:cNvSpPr>
            <a:spLocks noGrp="1"/>
          </p:cNvSpPr>
          <p:nvPr>
            <p:ph type="ftr" sz="quarter" idx="11"/>
          </p:nvPr>
        </p:nvSpPr>
        <p:spPr>
          <a:xfrm>
            <a:off x="2375298" y="8008493"/>
            <a:ext cx="2107406" cy="527403"/>
          </a:xfrm>
          <a:solidFill>
            <a:schemeClr val="bg1"/>
          </a:solidFill>
        </p:spPr>
        <p:txBody>
          <a:bodyPr/>
          <a:lstStyle>
            <a:lvl1pPr algn="ct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8" name="Slide Number Placeholder 5">
            <a:extLst>
              <a:ext uri="{FF2B5EF4-FFF2-40B4-BE49-F238E27FC236}">
                <a16:creationId xmlns:a16="http://schemas.microsoft.com/office/drawing/2014/main" id="{1753DC6B-9F81-4B4C-967E-3C05276BA8F1}"/>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spTree>
    <p:extLst>
      <p:ext uri="{BB962C8B-B14F-4D97-AF65-F5344CB8AC3E}">
        <p14:creationId xmlns:p14="http://schemas.microsoft.com/office/powerpoint/2010/main" val="63922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75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F3B5C-31C4-46BA-9FAD-72DF917A84DA}"/>
              </a:ext>
            </a:extLst>
          </p:cNvPr>
          <p:cNvSpPr>
            <a:spLocks noGrp="1"/>
          </p:cNvSpPr>
          <p:nvPr>
            <p:ph type="title" hasCustomPrompt="1"/>
          </p:nvPr>
        </p:nvSpPr>
        <p:spPr>
          <a:xfrm>
            <a:off x="1060400" y="1288701"/>
            <a:ext cx="4737200" cy="1914702"/>
          </a:xfrm>
        </p:spPr>
        <p:txBody>
          <a:bodyPr rtlCol="0">
            <a:normAutofit/>
          </a:bodyPr>
          <a:lstStyle>
            <a:lvl1pPr algn="ctr">
              <a:defRPr lang="en-US" sz="1575" kern="1200" spc="84" baseline="0" dirty="0">
                <a:solidFill>
                  <a:schemeClr val="tx1">
                    <a:lumMod val="75000"/>
                    <a:lumOff val="25000"/>
                  </a:schemeClr>
                </a:solidFill>
                <a:latin typeface="+mj-lt"/>
                <a:ea typeface="+mj-ea"/>
                <a:cs typeface="+mj-cs"/>
              </a:defRPr>
            </a:lvl1pPr>
          </a:lstStyle>
          <a:p>
            <a:pPr rtl="0"/>
            <a:r>
              <a:rPr lang="sv-SE" noProof="0"/>
              <a:t>KLICKA FÖR ATT REDIGERA FORMAT FÖR HUVUDRUBRIK</a:t>
            </a:r>
          </a:p>
        </p:txBody>
      </p:sp>
      <p:sp>
        <p:nvSpPr>
          <p:cNvPr id="11" name="Platshållare för innehåll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604939" y="3424301"/>
            <a:ext cx="1044131" cy="2403856"/>
          </a:xfrm>
        </p:spPr>
        <p:txBody>
          <a:bodyPr rtlCol="0">
            <a:noAutofit/>
          </a:bodyPr>
          <a:lstStyle>
            <a:lvl1pPr marL="0" indent="0" algn="ctr">
              <a:buNone/>
              <a:defRPr sz="788"/>
            </a:lvl1pPr>
            <a:lvl2pPr marL="257175" indent="0">
              <a:buNone/>
              <a:defRPr sz="675"/>
            </a:lvl2pPr>
            <a:lvl3pPr marL="514350" indent="0">
              <a:buNone/>
              <a:defRPr sz="619"/>
            </a:lvl3pPr>
            <a:lvl4pPr marL="771525" indent="0">
              <a:buNone/>
              <a:defRPr sz="591"/>
            </a:lvl4pPr>
            <a:lvl5pPr marL="1028700" indent="0">
              <a:buNone/>
              <a:defRPr sz="591"/>
            </a:lvl5pPr>
          </a:lstStyle>
          <a:p>
            <a:pPr lvl="0" rtl="0"/>
            <a:r>
              <a:rPr lang="sv-SE" noProof="0"/>
              <a:t>Klicka för att lägga till innehåll</a:t>
            </a:r>
          </a:p>
        </p:txBody>
      </p:sp>
      <p:sp>
        <p:nvSpPr>
          <p:cNvPr id="3" name="Platshållare för tex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471488" y="5472731"/>
            <a:ext cx="1311033" cy="1162574"/>
          </a:xfrm>
        </p:spPr>
        <p:txBody>
          <a:bodyPr lIns="0" rIns="0" rtlCol="0" anchor="b">
            <a:noAutofit/>
          </a:bodyPr>
          <a:lstStyle>
            <a:lvl1pPr marL="0" indent="0" algn="ctr">
              <a:buNone/>
              <a:defRPr lang="en-US" sz="1800"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a:t>
            </a:r>
          </a:p>
        </p:txBody>
      </p:sp>
      <p:sp>
        <p:nvSpPr>
          <p:cNvPr id="17" name="Platshållare för text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471488" y="6449171"/>
            <a:ext cx="1311033" cy="633396"/>
          </a:xfrm>
        </p:spPr>
        <p:txBody>
          <a:bodyPr lIns="0" rIns="0" rtlCol="0" anchor="b">
            <a:noAutofit/>
          </a:bodyPr>
          <a:lstStyle>
            <a:lvl1pPr marL="0" indent="0" algn="ctr">
              <a:buNone/>
              <a:defRPr lang="en-US" sz="788"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KLICKA FÖR ATT REDIGERA</a:t>
            </a:r>
          </a:p>
        </p:txBody>
      </p:sp>
      <p:sp>
        <p:nvSpPr>
          <p:cNvPr id="4" name="Platshållare för innehåll 3">
            <a:extLst>
              <a:ext uri="{FF2B5EF4-FFF2-40B4-BE49-F238E27FC236}">
                <a16:creationId xmlns:a16="http://schemas.microsoft.com/office/drawing/2014/main" id="{AC9B20CF-6B91-4562-B799-0ABDAEBC0D2A}"/>
              </a:ext>
            </a:extLst>
          </p:cNvPr>
          <p:cNvSpPr>
            <a:spLocks noGrp="1"/>
          </p:cNvSpPr>
          <p:nvPr>
            <p:ph sz="half" idx="2" hasCustomPrompt="1"/>
          </p:nvPr>
        </p:nvSpPr>
        <p:spPr>
          <a:xfrm>
            <a:off x="471488" y="7396599"/>
            <a:ext cx="1311033" cy="1232352"/>
          </a:xfrm>
        </p:spPr>
        <p:txBody>
          <a:bodyPr lIns="0" rIns="0" rtlCol="0">
            <a:normAutofit/>
          </a:bodyPr>
          <a:lstStyle>
            <a:lvl1pPr marL="0" indent="0" algn="ctr">
              <a:lnSpc>
                <a:spcPct val="100000"/>
              </a:lnSpc>
              <a:buNone/>
              <a:defRPr sz="788" spc="28" baseline="0">
                <a:solidFill>
                  <a:schemeClr val="tx1">
                    <a:lumMod val="75000"/>
                    <a:lumOff val="25000"/>
                  </a:schemeClr>
                </a:solidFill>
              </a:defRPr>
            </a:lvl1pPr>
            <a:lvl2pPr marL="257175" indent="0">
              <a:lnSpc>
                <a:spcPct val="100000"/>
              </a:lnSpc>
              <a:buNone/>
              <a:defRPr sz="788" spc="28" baseline="0"/>
            </a:lvl2pPr>
            <a:lvl3pPr marL="514350" indent="0">
              <a:lnSpc>
                <a:spcPct val="100000"/>
              </a:lnSpc>
              <a:buNone/>
              <a:defRPr sz="788" spc="28" baseline="0"/>
            </a:lvl3pPr>
            <a:lvl4pPr marL="771525" indent="0">
              <a:lnSpc>
                <a:spcPct val="100000"/>
              </a:lnSpc>
              <a:buNone/>
              <a:defRPr sz="788" spc="28" baseline="0"/>
            </a:lvl4pPr>
            <a:lvl5pPr marL="1028700" indent="0">
              <a:lnSpc>
                <a:spcPct val="100000"/>
              </a:lnSpc>
              <a:buNone/>
              <a:defRPr sz="788" spc="28" baseline="0"/>
            </a:lvl5pPr>
          </a:lstStyle>
          <a:p>
            <a:pPr lvl="0" rtl="0"/>
            <a:r>
              <a:rPr lang="sv-SE" noProof="0"/>
              <a:t>Redigera format för bakgrundstext</a:t>
            </a:r>
          </a:p>
        </p:txBody>
      </p:sp>
      <p:sp>
        <p:nvSpPr>
          <p:cNvPr id="24" name="Platshållare för innehåll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2140678" y="3424301"/>
            <a:ext cx="1044131" cy="2403856"/>
          </a:xfrm>
        </p:spPr>
        <p:txBody>
          <a:bodyPr rtlCol="0">
            <a:noAutofit/>
          </a:bodyPr>
          <a:lstStyle>
            <a:lvl1pPr marL="0" indent="0" algn="ctr">
              <a:buNone/>
              <a:defRPr sz="788"/>
            </a:lvl1pPr>
            <a:lvl2pPr marL="257175" indent="0">
              <a:buNone/>
              <a:defRPr sz="675"/>
            </a:lvl2pPr>
            <a:lvl3pPr marL="514350" indent="0">
              <a:buNone/>
              <a:defRPr sz="619"/>
            </a:lvl3pPr>
            <a:lvl4pPr marL="771525" indent="0">
              <a:buNone/>
              <a:defRPr sz="591"/>
            </a:lvl4pPr>
            <a:lvl5pPr marL="1028700" indent="0">
              <a:buNone/>
              <a:defRPr sz="591"/>
            </a:lvl5pPr>
          </a:lstStyle>
          <a:p>
            <a:pPr lvl="0" rtl="0"/>
            <a:r>
              <a:rPr lang="sv-SE" noProof="0"/>
              <a:t>Klicka för att lägga till innehåll</a:t>
            </a:r>
          </a:p>
        </p:txBody>
      </p:sp>
      <p:sp>
        <p:nvSpPr>
          <p:cNvPr id="5" name="Platshållare för text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2004000" y="5472731"/>
            <a:ext cx="1317490" cy="1162574"/>
          </a:xfrm>
        </p:spPr>
        <p:txBody>
          <a:bodyPr lIns="0" rIns="0" rtlCol="0" anchor="b">
            <a:noAutofit/>
          </a:bodyPr>
          <a:lstStyle>
            <a:lvl1pPr marL="0" indent="0" algn="ctr">
              <a:buNone/>
              <a:defRPr lang="en-US" sz="1800"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a:t>
            </a:r>
          </a:p>
        </p:txBody>
      </p:sp>
      <p:sp>
        <p:nvSpPr>
          <p:cNvPr id="18" name="Platshållare för text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2004000" y="6449171"/>
            <a:ext cx="1317490" cy="633396"/>
          </a:xfrm>
        </p:spPr>
        <p:txBody>
          <a:bodyPr lIns="0" rIns="0" rtlCol="0" anchor="b">
            <a:noAutofit/>
          </a:bodyPr>
          <a:lstStyle>
            <a:lvl1pPr marL="0" indent="0" algn="ctr">
              <a:buNone/>
              <a:defRPr lang="en-US" sz="788"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marL="0" lvl="0" indent="0" algn="l" defTabSz="514350" rtl="0" eaLnBrk="1" latinLnBrk="0" hangingPunct="1">
              <a:lnSpc>
                <a:spcPct val="90000"/>
              </a:lnSpc>
              <a:spcBef>
                <a:spcPts val="563"/>
              </a:spcBef>
              <a:buFont typeface="Arial" panose="020B0604020202020204" pitchFamily="34" charset="0"/>
              <a:buNone/>
            </a:pPr>
            <a:r>
              <a:rPr lang="sv-SE" noProof="0"/>
              <a:t>KLICKA FÖR ATT REDIGERA</a:t>
            </a:r>
          </a:p>
        </p:txBody>
      </p:sp>
      <p:sp>
        <p:nvSpPr>
          <p:cNvPr id="6" name="Platshållare för innehåll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2004000" y="7396599"/>
            <a:ext cx="1317490" cy="1232352"/>
          </a:xfrm>
        </p:spPr>
        <p:txBody>
          <a:bodyPr lIns="0" rIns="0" rtlCol="0">
            <a:normAutofit/>
          </a:bodyPr>
          <a:lstStyle>
            <a:lvl1pPr marL="0" indent="0" algn="ctr">
              <a:lnSpc>
                <a:spcPct val="100000"/>
              </a:lnSpc>
              <a:buNone/>
              <a:defRPr sz="788" spc="28" baseline="0">
                <a:solidFill>
                  <a:schemeClr val="tx1">
                    <a:lumMod val="75000"/>
                    <a:lumOff val="25000"/>
                  </a:schemeClr>
                </a:solidFill>
              </a:defRPr>
            </a:lvl1pPr>
            <a:lvl2pPr marL="257175" indent="0">
              <a:lnSpc>
                <a:spcPct val="100000"/>
              </a:lnSpc>
              <a:buNone/>
              <a:defRPr sz="788" spc="28" baseline="0"/>
            </a:lvl2pPr>
            <a:lvl3pPr marL="514350" indent="0">
              <a:lnSpc>
                <a:spcPct val="100000"/>
              </a:lnSpc>
              <a:buNone/>
              <a:defRPr sz="788" spc="28" baseline="0"/>
            </a:lvl3pPr>
            <a:lvl4pPr marL="771525" indent="0">
              <a:lnSpc>
                <a:spcPct val="100000"/>
              </a:lnSpc>
              <a:buNone/>
              <a:defRPr sz="788" spc="28" baseline="0"/>
            </a:lvl4pPr>
            <a:lvl5pPr marL="1028700" indent="0">
              <a:lnSpc>
                <a:spcPct val="100000"/>
              </a:lnSpc>
              <a:buNone/>
              <a:defRPr sz="788" spc="28" baseline="0"/>
            </a:lvl5pPr>
          </a:lstStyle>
          <a:p>
            <a:pPr lvl="0" rtl="0"/>
            <a:r>
              <a:rPr lang="sv-SE" noProof="0"/>
              <a:t>Redigera format för bakgrundstext</a:t>
            </a:r>
          </a:p>
        </p:txBody>
      </p:sp>
      <p:sp>
        <p:nvSpPr>
          <p:cNvPr id="25" name="Platshållare för innehåll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3673191" y="3424301"/>
            <a:ext cx="1044131" cy="2403856"/>
          </a:xfrm>
        </p:spPr>
        <p:txBody>
          <a:bodyPr rtlCol="0">
            <a:noAutofit/>
          </a:bodyPr>
          <a:lstStyle>
            <a:lvl1pPr marL="0" indent="0" algn="ctr">
              <a:buNone/>
              <a:defRPr sz="788"/>
            </a:lvl1pPr>
            <a:lvl2pPr marL="257175" indent="0">
              <a:buNone/>
              <a:defRPr sz="675"/>
            </a:lvl2pPr>
            <a:lvl3pPr marL="514350" indent="0">
              <a:buNone/>
              <a:defRPr sz="619"/>
            </a:lvl3pPr>
            <a:lvl4pPr marL="771525" indent="0">
              <a:buNone/>
              <a:defRPr sz="591"/>
            </a:lvl4pPr>
            <a:lvl5pPr marL="1028700" indent="0">
              <a:buNone/>
              <a:defRPr sz="591"/>
            </a:lvl5pPr>
          </a:lstStyle>
          <a:p>
            <a:pPr lvl="0" rtl="0"/>
            <a:r>
              <a:rPr lang="sv-SE" noProof="0"/>
              <a:t>Klicka för att lägga till innehåll</a:t>
            </a:r>
          </a:p>
        </p:txBody>
      </p:sp>
      <p:sp>
        <p:nvSpPr>
          <p:cNvPr id="21" name="Platshållare för text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3542968" y="5472731"/>
            <a:ext cx="1311033" cy="1162574"/>
          </a:xfrm>
        </p:spPr>
        <p:txBody>
          <a:bodyPr lIns="0" rIns="0" rtlCol="0" anchor="b">
            <a:noAutofit/>
          </a:bodyPr>
          <a:lstStyle>
            <a:lvl1pPr marL="0" indent="0" algn="ctr">
              <a:buNone/>
              <a:defRPr lang="en-US" sz="1800"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a:t>
            </a:r>
          </a:p>
        </p:txBody>
      </p:sp>
      <p:sp>
        <p:nvSpPr>
          <p:cNvPr id="19" name="Platshållare för text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3542968" y="6449171"/>
            <a:ext cx="1311033" cy="633396"/>
          </a:xfrm>
        </p:spPr>
        <p:txBody>
          <a:bodyPr lIns="0" rIns="0" rtlCol="0" anchor="b">
            <a:noAutofit/>
          </a:bodyPr>
          <a:lstStyle>
            <a:lvl1pPr marL="0" indent="0" algn="ctr">
              <a:buNone/>
              <a:defRPr lang="en-US" sz="788"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KLICKA FÖR ATT REDIGERA</a:t>
            </a:r>
          </a:p>
        </p:txBody>
      </p:sp>
      <p:sp>
        <p:nvSpPr>
          <p:cNvPr id="22" name="Platshållare för innehåll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3542968" y="7396599"/>
            <a:ext cx="1311033" cy="1232352"/>
          </a:xfrm>
        </p:spPr>
        <p:txBody>
          <a:bodyPr lIns="0" rIns="0" rtlCol="0">
            <a:normAutofit/>
          </a:bodyPr>
          <a:lstStyle>
            <a:lvl1pPr marL="0" indent="0" algn="ctr">
              <a:lnSpc>
                <a:spcPct val="100000"/>
              </a:lnSpc>
              <a:buNone/>
              <a:defRPr sz="788" spc="28" baseline="0">
                <a:solidFill>
                  <a:schemeClr val="tx1">
                    <a:lumMod val="75000"/>
                    <a:lumOff val="25000"/>
                  </a:schemeClr>
                </a:solidFill>
              </a:defRPr>
            </a:lvl1pPr>
            <a:lvl2pPr marL="257175" indent="0">
              <a:lnSpc>
                <a:spcPct val="100000"/>
              </a:lnSpc>
              <a:buNone/>
              <a:defRPr sz="788" spc="28" baseline="0"/>
            </a:lvl2pPr>
            <a:lvl3pPr marL="514350" indent="0">
              <a:lnSpc>
                <a:spcPct val="100000"/>
              </a:lnSpc>
              <a:buNone/>
              <a:defRPr sz="788" spc="28" baseline="0"/>
            </a:lvl3pPr>
            <a:lvl4pPr marL="771525" indent="0">
              <a:lnSpc>
                <a:spcPct val="100000"/>
              </a:lnSpc>
              <a:buNone/>
              <a:defRPr sz="788" spc="28" baseline="0"/>
            </a:lvl4pPr>
            <a:lvl5pPr marL="1028700" indent="0">
              <a:lnSpc>
                <a:spcPct val="100000"/>
              </a:lnSpc>
              <a:buNone/>
              <a:defRPr sz="788" spc="28" baseline="0"/>
            </a:lvl5pPr>
          </a:lstStyle>
          <a:p>
            <a:pPr lvl="0" rtl="0"/>
            <a:r>
              <a:rPr lang="sv-SE" noProof="0"/>
              <a:t>Redigera format för bakgrundstext</a:t>
            </a:r>
          </a:p>
        </p:txBody>
      </p:sp>
      <p:sp>
        <p:nvSpPr>
          <p:cNvPr id="26" name="Platshållare för innehåll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5208930" y="3424301"/>
            <a:ext cx="1044131" cy="2403856"/>
          </a:xfrm>
        </p:spPr>
        <p:txBody>
          <a:bodyPr rtlCol="0">
            <a:noAutofit/>
          </a:bodyPr>
          <a:lstStyle>
            <a:lvl1pPr marL="0" indent="0" algn="ctr">
              <a:buNone/>
              <a:defRPr sz="788"/>
            </a:lvl1pPr>
            <a:lvl2pPr marL="257175" indent="0">
              <a:buNone/>
              <a:defRPr sz="675"/>
            </a:lvl2pPr>
            <a:lvl3pPr marL="514350" indent="0">
              <a:buNone/>
              <a:defRPr sz="619"/>
            </a:lvl3pPr>
            <a:lvl4pPr marL="771525" indent="0">
              <a:buNone/>
              <a:defRPr sz="591"/>
            </a:lvl4pPr>
            <a:lvl5pPr marL="1028700" indent="0">
              <a:buNone/>
              <a:defRPr sz="591"/>
            </a:lvl5pPr>
          </a:lstStyle>
          <a:p>
            <a:pPr lvl="0" rtl="0"/>
            <a:r>
              <a:rPr lang="sv-SE" noProof="0"/>
              <a:t>Klicka för att lägga till innehåll</a:t>
            </a:r>
          </a:p>
        </p:txBody>
      </p:sp>
      <p:sp>
        <p:nvSpPr>
          <p:cNvPr id="14" name="Platshållare för text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5075479" y="5472216"/>
            <a:ext cx="1311033" cy="1162574"/>
          </a:xfrm>
        </p:spPr>
        <p:txBody>
          <a:bodyPr lIns="0" rIns="0" rtlCol="0" anchor="b">
            <a:noAutofit/>
          </a:bodyPr>
          <a:lstStyle>
            <a:lvl1pPr marL="0" indent="0" algn="ctr">
              <a:buNone/>
              <a:defRPr lang="en-US" sz="1800"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a:t>
            </a:r>
          </a:p>
        </p:txBody>
      </p:sp>
      <p:sp>
        <p:nvSpPr>
          <p:cNvPr id="23" name="Platshållare för text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5075479" y="6448657"/>
            <a:ext cx="1311033" cy="633396"/>
          </a:xfrm>
        </p:spPr>
        <p:txBody>
          <a:bodyPr lIns="0" rIns="0" rtlCol="0" anchor="b">
            <a:noAutofit/>
          </a:bodyPr>
          <a:lstStyle>
            <a:lvl1pPr marL="0" indent="0" algn="ctr">
              <a:buNone/>
              <a:defRPr lang="en-US" sz="788"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KLICKA FÖR ATT REDIGERA</a:t>
            </a:r>
          </a:p>
        </p:txBody>
      </p:sp>
      <p:cxnSp>
        <p:nvCxnSpPr>
          <p:cNvPr id="16" name="Rak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1"/>
            <a:ext cx="696516" cy="1918305"/>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1"/>
            <a:ext cx="2132409" cy="1288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5075479" y="7396085"/>
            <a:ext cx="1311033" cy="1232352"/>
          </a:xfrm>
        </p:spPr>
        <p:txBody>
          <a:bodyPr lIns="0" rIns="0" rtlCol="0">
            <a:normAutofit/>
          </a:bodyPr>
          <a:lstStyle>
            <a:lvl1pPr marL="0" indent="0" algn="ctr">
              <a:lnSpc>
                <a:spcPct val="100000"/>
              </a:lnSpc>
              <a:buNone/>
              <a:defRPr sz="788" spc="28" baseline="0">
                <a:solidFill>
                  <a:schemeClr val="tx1">
                    <a:lumMod val="75000"/>
                    <a:lumOff val="25000"/>
                  </a:schemeClr>
                </a:solidFill>
              </a:defRPr>
            </a:lvl1pPr>
            <a:lvl2pPr marL="257175" indent="0">
              <a:lnSpc>
                <a:spcPct val="100000"/>
              </a:lnSpc>
              <a:buNone/>
              <a:defRPr sz="788" spc="28" baseline="0"/>
            </a:lvl2pPr>
            <a:lvl3pPr marL="514350" indent="0">
              <a:lnSpc>
                <a:spcPct val="100000"/>
              </a:lnSpc>
              <a:buNone/>
              <a:defRPr sz="788" spc="28" baseline="0"/>
            </a:lvl3pPr>
            <a:lvl4pPr marL="771525" indent="0">
              <a:lnSpc>
                <a:spcPct val="100000"/>
              </a:lnSpc>
              <a:buNone/>
              <a:defRPr sz="788" spc="28" baseline="0"/>
            </a:lvl4pPr>
            <a:lvl5pPr marL="1028700" indent="0">
              <a:lnSpc>
                <a:spcPct val="100000"/>
              </a:lnSpc>
              <a:buNone/>
              <a:defRPr sz="788" spc="28" baseline="0"/>
            </a:lvl5pPr>
          </a:lstStyle>
          <a:p>
            <a:pPr lvl="0" rtl="0"/>
            <a:r>
              <a:rPr lang="sv-SE" noProof="0"/>
              <a:t>Redigera format för bakgrundstext</a:t>
            </a:r>
          </a:p>
        </p:txBody>
      </p:sp>
      <p:sp>
        <p:nvSpPr>
          <p:cNvPr id="7" name="Platshållare fö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506"/>
            </a:lvl1pPr>
          </a:lstStyle>
          <a:p>
            <a:pPr rtl="0"/>
            <a:r>
              <a:rPr lang="sv-SE" noProof="0"/>
              <a:t>20XX</a:t>
            </a:r>
          </a:p>
        </p:txBody>
      </p:sp>
      <p:sp>
        <p:nvSpPr>
          <p:cNvPr id="8" name="Platshållare för sidfo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506"/>
            </a:lvl1pPr>
          </a:lstStyle>
          <a:p>
            <a:pPr rtl="0"/>
            <a:r>
              <a:rPr lang="sv-SE" noProof="0"/>
              <a:t>Säljpresentation </a:t>
            </a:r>
          </a:p>
        </p:txBody>
      </p:sp>
      <p:sp>
        <p:nvSpPr>
          <p:cNvPr id="9" name="Platshållare för bild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506"/>
            </a:lvl1pPr>
          </a:lstStyle>
          <a:p>
            <a:pPr rtl="0"/>
            <a:fld id="{B5CEABB6-07DC-46E8-9B57-56EC44A396E5}" type="slidenum">
              <a:rPr lang="sv-SE" noProof="0" smtClean="0"/>
              <a:t>‹#›</a:t>
            </a:fld>
            <a:endParaRPr lang="sv-SE" noProof="0"/>
          </a:p>
        </p:txBody>
      </p:sp>
    </p:spTree>
    <p:extLst>
      <p:ext uri="{BB962C8B-B14F-4D97-AF65-F5344CB8AC3E}">
        <p14:creationId xmlns:p14="http://schemas.microsoft.com/office/powerpoint/2010/main" val="36429911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0C87-046B-0B41-97B1-4A4FEFBFADF5}"/>
              </a:ext>
            </a:extLst>
          </p:cNvPr>
          <p:cNvSpPr>
            <a:spLocks noGrp="1"/>
          </p:cNvSpPr>
          <p:nvPr>
            <p:ph type="ctrTitle"/>
          </p:nvPr>
        </p:nvSpPr>
        <p:spPr>
          <a:xfrm>
            <a:off x="857250" y="1621191"/>
            <a:ext cx="5143500" cy="3448756"/>
          </a:xfrm>
        </p:spPr>
        <p:txBody>
          <a:bodyPr anchor="b"/>
          <a:lstStyle>
            <a:lvl1pPr algn="ctr">
              <a:defRPr sz="7041"/>
            </a:lvl1pPr>
          </a:lstStyle>
          <a:p>
            <a:r>
              <a:rPr lang="en-GB"/>
              <a:t>Click to edit Master title style</a:t>
            </a:r>
            <a:endParaRPr lang="sv-SE" dirty="0"/>
          </a:p>
        </p:txBody>
      </p:sp>
      <p:sp>
        <p:nvSpPr>
          <p:cNvPr id="3" name="Subtitle 2">
            <a:extLst>
              <a:ext uri="{FF2B5EF4-FFF2-40B4-BE49-F238E27FC236}">
                <a16:creationId xmlns:a16="http://schemas.microsoft.com/office/drawing/2014/main" id="{BFF4E70F-13D0-4A47-845D-4ABB9570FDEC}"/>
              </a:ext>
            </a:extLst>
          </p:cNvPr>
          <p:cNvSpPr>
            <a:spLocks noGrp="1"/>
          </p:cNvSpPr>
          <p:nvPr>
            <p:ph type="subTitle" idx="1"/>
          </p:nvPr>
        </p:nvSpPr>
        <p:spPr>
          <a:xfrm>
            <a:off x="857250" y="5202944"/>
            <a:ext cx="5143500" cy="2391656"/>
          </a:xfrm>
        </p:spPr>
        <p:txBody>
          <a:bodyPr/>
          <a:lstStyle>
            <a:lvl1pPr marL="0" indent="0" algn="ctr">
              <a:buNone/>
              <a:defRPr sz="2817"/>
            </a:lvl1pPr>
            <a:lvl2pPr marL="536543" indent="0" algn="ctr">
              <a:buNone/>
              <a:defRPr sz="2347"/>
            </a:lvl2pPr>
            <a:lvl3pPr marL="1073084" indent="0" algn="ctr">
              <a:buNone/>
              <a:defRPr sz="2112"/>
            </a:lvl3pPr>
            <a:lvl4pPr marL="1609626" indent="0" algn="ctr">
              <a:buNone/>
              <a:defRPr sz="1878"/>
            </a:lvl4pPr>
            <a:lvl5pPr marL="2146168" indent="0" algn="ctr">
              <a:buNone/>
              <a:defRPr sz="1878"/>
            </a:lvl5pPr>
            <a:lvl6pPr marL="2682710" indent="0" algn="ctr">
              <a:buNone/>
              <a:defRPr sz="1878"/>
            </a:lvl6pPr>
            <a:lvl7pPr marL="3219251" indent="0" algn="ctr">
              <a:buNone/>
              <a:defRPr sz="1878"/>
            </a:lvl7pPr>
            <a:lvl8pPr marL="3755794" indent="0" algn="ctr">
              <a:buNone/>
              <a:defRPr sz="1878"/>
            </a:lvl8pPr>
            <a:lvl9pPr marL="4292336" indent="0" algn="ctr">
              <a:buNone/>
              <a:defRPr sz="1878"/>
            </a:lvl9pPr>
          </a:lstStyle>
          <a:p>
            <a:r>
              <a:rPr lang="en-GB"/>
              <a:t>Click to edit Master subtitle style</a:t>
            </a:r>
            <a:endParaRPr lang="sv-SE"/>
          </a:p>
        </p:txBody>
      </p:sp>
      <p:sp>
        <p:nvSpPr>
          <p:cNvPr id="6" name="Slide Number Placeholder 5">
            <a:extLst>
              <a:ext uri="{FF2B5EF4-FFF2-40B4-BE49-F238E27FC236}">
                <a16:creationId xmlns:a16="http://schemas.microsoft.com/office/drawing/2014/main" id="{04B2BBA8-5881-124C-88F9-B148F266CEEE}"/>
              </a:ext>
            </a:extLst>
          </p:cNvPr>
          <p:cNvSpPr>
            <a:spLocks noGrp="1"/>
          </p:cNvSpPr>
          <p:nvPr>
            <p:ph type="sldNum" sz="quarter" idx="12"/>
          </p:nvPr>
        </p:nvSpPr>
        <p:spPr>
          <a:xfrm>
            <a:off x="6183381" y="9181398"/>
            <a:ext cx="532986" cy="527403"/>
          </a:xfrm>
        </p:spPr>
        <p:txBody>
          <a:bodyPr/>
          <a:lstStyle/>
          <a:p>
            <a:fld id="{D644415C-87C7-814A-A85A-1EC1D35CFA13}" type="slidenum">
              <a:rPr lang="sv-SE" smtClean="0"/>
              <a:t>‹#›</a:t>
            </a:fld>
            <a:endParaRPr lang="sv-SE"/>
          </a:p>
        </p:txBody>
      </p:sp>
      <p:pic>
        <p:nvPicPr>
          <p:cNvPr id="8" name="Picture 7">
            <a:extLst>
              <a:ext uri="{FF2B5EF4-FFF2-40B4-BE49-F238E27FC236}">
                <a16:creationId xmlns:a16="http://schemas.microsoft.com/office/drawing/2014/main" id="{84D9F1A7-E2C5-2F49-944D-CD3B87C8F6B1}"/>
              </a:ext>
            </a:extLst>
          </p:cNvPr>
          <p:cNvPicPr>
            <a:picLocks noChangeAspect="1"/>
          </p:cNvPicPr>
          <p:nvPr userDrawn="1"/>
        </p:nvPicPr>
        <p:blipFill>
          <a:blip r:embed="rId2"/>
          <a:stretch>
            <a:fillRect/>
          </a:stretch>
        </p:blipFill>
        <p:spPr>
          <a:xfrm>
            <a:off x="2375298" y="8059193"/>
            <a:ext cx="2107406" cy="1449211"/>
          </a:xfrm>
          <a:prstGeom prst="rect">
            <a:avLst/>
          </a:prstGeom>
        </p:spPr>
      </p:pic>
    </p:spTree>
    <p:extLst>
      <p:ext uri="{BB962C8B-B14F-4D97-AF65-F5344CB8AC3E}">
        <p14:creationId xmlns:p14="http://schemas.microsoft.com/office/powerpoint/2010/main" val="121857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0C87-046B-0B41-97B1-4A4FEFBFADF5}"/>
              </a:ext>
            </a:extLst>
          </p:cNvPr>
          <p:cNvSpPr>
            <a:spLocks noGrp="1"/>
          </p:cNvSpPr>
          <p:nvPr>
            <p:ph type="ctrTitle"/>
          </p:nvPr>
        </p:nvSpPr>
        <p:spPr>
          <a:xfrm>
            <a:off x="3429000" y="1981200"/>
            <a:ext cx="2980593" cy="3448756"/>
          </a:xfrm>
        </p:spPr>
        <p:txBody>
          <a:bodyPr anchor="b"/>
          <a:lstStyle>
            <a:lvl1pPr algn="ctr">
              <a:defRPr sz="7041">
                <a:solidFill>
                  <a:schemeClr val="accent6"/>
                </a:solidFill>
              </a:defRPr>
            </a:lvl1pPr>
          </a:lstStyle>
          <a:p>
            <a:r>
              <a:rPr lang="en-GB"/>
              <a:t>Click to edit Master title style</a:t>
            </a:r>
            <a:endParaRPr lang="sv-SE" dirty="0"/>
          </a:p>
        </p:txBody>
      </p:sp>
      <p:sp>
        <p:nvSpPr>
          <p:cNvPr id="3" name="Subtitle 2">
            <a:extLst>
              <a:ext uri="{FF2B5EF4-FFF2-40B4-BE49-F238E27FC236}">
                <a16:creationId xmlns:a16="http://schemas.microsoft.com/office/drawing/2014/main" id="{BFF4E70F-13D0-4A47-845D-4ABB9570FDEC}"/>
              </a:ext>
            </a:extLst>
          </p:cNvPr>
          <p:cNvSpPr>
            <a:spLocks noGrp="1"/>
          </p:cNvSpPr>
          <p:nvPr>
            <p:ph type="subTitle" idx="1"/>
          </p:nvPr>
        </p:nvSpPr>
        <p:spPr>
          <a:xfrm>
            <a:off x="3429001" y="5624288"/>
            <a:ext cx="2980592" cy="2391656"/>
          </a:xfrm>
        </p:spPr>
        <p:txBody>
          <a:bodyPr/>
          <a:lstStyle>
            <a:lvl1pPr marL="0" indent="0" algn="ctr">
              <a:buNone/>
              <a:defRPr sz="2817">
                <a:solidFill>
                  <a:schemeClr val="accent6"/>
                </a:solidFill>
              </a:defRPr>
            </a:lvl1pPr>
            <a:lvl2pPr marL="536543" indent="0" algn="ctr">
              <a:buNone/>
              <a:defRPr sz="2347"/>
            </a:lvl2pPr>
            <a:lvl3pPr marL="1073084" indent="0" algn="ctr">
              <a:buNone/>
              <a:defRPr sz="2112"/>
            </a:lvl3pPr>
            <a:lvl4pPr marL="1609626" indent="0" algn="ctr">
              <a:buNone/>
              <a:defRPr sz="1878"/>
            </a:lvl4pPr>
            <a:lvl5pPr marL="2146168" indent="0" algn="ctr">
              <a:buNone/>
              <a:defRPr sz="1878"/>
            </a:lvl5pPr>
            <a:lvl6pPr marL="2682710" indent="0" algn="ctr">
              <a:buNone/>
              <a:defRPr sz="1878"/>
            </a:lvl6pPr>
            <a:lvl7pPr marL="3219251" indent="0" algn="ctr">
              <a:buNone/>
              <a:defRPr sz="1878"/>
            </a:lvl7pPr>
            <a:lvl8pPr marL="3755794" indent="0" algn="ctr">
              <a:buNone/>
              <a:defRPr sz="1878"/>
            </a:lvl8pPr>
            <a:lvl9pPr marL="4292336" indent="0" algn="ctr">
              <a:buNone/>
              <a:defRPr sz="1878"/>
            </a:lvl9pPr>
          </a:lstStyle>
          <a:p>
            <a:r>
              <a:rPr lang="en-GB"/>
              <a:t>Click to edit Master subtitle style</a:t>
            </a:r>
            <a:endParaRPr lang="sv-SE"/>
          </a:p>
        </p:txBody>
      </p:sp>
      <p:sp>
        <p:nvSpPr>
          <p:cNvPr id="6" name="Slide Number Placeholder 5">
            <a:extLst>
              <a:ext uri="{FF2B5EF4-FFF2-40B4-BE49-F238E27FC236}">
                <a16:creationId xmlns:a16="http://schemas.microsoft.com/office/drawing/2014/main" id="{04B2BBA8-5881-124C-88F9-B148F266CEEE}"/>
              </a:ext>
            </a:extLst>
          </p:cNvPr>
          <p:cNvSpPr>
            <a:spLocks noGrp="1"/>
          </p:cNvSpPr>
          <p:nvPr>
            <p:ph type="sldNum" sz="quarter" idx="12"/>
          </p:nvPr>
        </p:nvSpPr>
        <p:spPr>
          <a:xfrm>
            <a:off x="6183381" y="9181398"/>
            <a:ext cx="532986" cy="527403"/>
          </a:xfrm>
        </p:spPr>
        <p:txBody>
          <a:bodyPr/>
          <a:lstStyle/>
          <a:p>
            <a:fld id="{D644415C-87C7-814A-A85A-1EC1D35CFA13}" type="slidenum">
              <a:rPr lang="sv-SE" smtClean="0"/>
              <a:t>‹#›</a:t>
            </a:fld>
            <a:endParaRPr lang="sv-SE"/>
          </a:p>
        </p:txBody>
      </p:sp>
      <p:pic>
        <p:nvPicPr>
          <p:cNvPr id="9" name="Picture 8" descr="Icon&#10;&#10;Description automatically generated">
            <a:extLst>
              <a:ext uri="{FF2B5EF4-FFF2-40B4-BE49-F238E27FC236}">
                <a16:creationId xmlns:a16="http://schemas.microsoft.com/office/drawing/2014/main" id="{1F4F176A-CCEE-4947-878B-2C2F18B56A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93295"/>
            <a:ext cx="3315579" cy="7412708"/>
          </a:xfrm>
          <a:prstGeom prst="rect">
            <a:avLst/>
          </a:prstGeom>
        </p:spPr>
      </p:pic>
      <p:sp>
        <p:nvSpPr>
          <p:cNvPr id="10" name="Rectangle 9">
            <a:extLst>
              <a:ext uri="{FF2B5EF4-FFF2-40B4-BE49-F238E27FC236}">
                <a16:creationId xmlns:a16="http://schemas.microsoft.com/office/drawing/2014/main" id="{5A8EAFB9-A70D-3A44-88D4-9BB6E1FAAE65}"/>
              </a:ext>
            </a:extLst>
          </p:cNvPr>
          <p:cNvSpPr/>
          <p:nvPr userDrawn="1"/>
        </p:nvSpPr>
        <p:spPr>
          <a:xfrm>
            <a:off x="1" y="1981200"/>
            <a:ext cx="3428999" cy="7924800"/>
          </a:xfrm>
          <a:prstGeom prst="rect">
            <a:avLst/>
          </a:prstGeom>
          <a:gradFill>
            <a:gsLst>
              <a:gs pos="100000">
                <a:schemeClr val="bg1">
                  <a:alpha val="50000"/>
                </a:schemeClr>
              </a:gs>
              <a:gs pos="35000">
                <a:schemeClr val="bg1">
                  <a:alpha val="77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pic>
        <p:nvPicPr>
          <p:cNvPr id="11" name="Picture 10" descr="Logo&#10;&#10;Description automatically generated">
            <a:extLst>
              <a:ext uri="{FF2B5EF4-FFF2-40B4-BE49-F238E27FC236}">
                <a16:creationId xmlns:a16="http://schemas.microsoft.com/office/drawing/2014/main" id="{3C4DE47A-A14B-734F-B02F-D831A0546A7D}"/>
              </a:ext>
            </a:extLst>
          </p:cNvPr>
          <p:cNvPicPr>
            <a:picLocks noChangeAspect="1"/>
          </p:cNvPicPr>
          <p:nvPr userDrawn="1"/>
        </p:nvPicPr>
        <p:blipFill>
          <a:blip r:embed="rId3"/>
          <a:stretch>
            <a:fillRect/>
          </a:stretch>
        </p:blipFill>
        <p:spPr>
          <a:xfrm>
            <a:off x="1189435" y="5069947"/>
            <a:ext cx="1612221" cy="1108683"/>
          </a:xfrm>
          <a:prstGeom prst="rect">
            <a:avLst/>
          </a:prstGeom>
        </p:spPr>
      </p:pic>
    </p:spTree>
    <p:extLst>
      <p:ext uri="{BB962C8B-B14F-4D97-AF65-F5344CB8AC3E}">
        <p14:creationId xmlns:p14="http://schemas.microsoft.com/office/powerpoint/2010/main" val="100731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1" y="0"/>
            <a:ext cx="2717110" cy="9906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201267" y="550037"/>
            <a:ext cx="2314575" cy="1914702"/>
          </a:xfrm>
        </p:spPr>
        <p:txBody>
          <a:bodyPr>
            <a:normAutofit/>
          </a:bodyPr>
          <a:lstStyle>
            <a:lvl1pP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203131" y="2680431"/>
            <a:ext cx="2314575" cy="62852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pic>
        <p:nvPicPr>
          <p:cNvPr id="10" name="Picture 9" descr="A black and white logo&#10;&#10;Description automatically generated with low confidence">
            <a:extLst>
              <a:ext uri="{FF2B5EF4-FFF2-40B4-BE49-F238E27FC236}">
                <a16:creationId xmlns:a16="http://schemas.microsoft.com/office/drawing/2014/main" id="{7A306A6B-0A53-2D45-B5D6-E20AD55D4E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1" y="9181393"/>
            <a:ext cx="910276" cy="624000"/>
          </a:xfrm>
          <a:prstGeom prst="rect">
            <a:avLst/>
          </a:prstGeom>
        </p:spPr>
      </p:pic>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spTree>
    <p:extLst>
      <p:ext uri="{BB962C8B-B14F-4D97-AF65-F5344CB8AC3E}">
        <p14:creationId xmlns:p14="http://schemas.microsoft.com/office/powerpoint/2010/main" val="401331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1" y="0"/>
            <a:ext cx="2717110" cy="990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201267" y="550037"/>
            <a:ext cx="2314575" cy="1914702"/>
          </a:xfrm>
        </p:spPr>
        <p:txBody>
          <a:bodyPr>
            <a:normAutofit/>
          </a:bodyPr>
          <a:lstStyle>
            <a:lvl1pPr>
              <a:defRPr sz="3755">
                <a:solidFill>
                  <a:schemeClr val="accent6"/>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203131" y="2680431"/>
            <a:ext cx="2314575" cy="628526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98D77A90-5BE7-0E4D-B602-50B95E75E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85297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4140892" y="0"/>
            <a:ext cx="2717110" cy="9906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4342158" y="550037"/>
            <a:ext cx="2314575" cy="1914702"/>
          </a:xfrm>
        </p:spPr>
        <p:txBody>
          <a:bodyPr>
            <a:normAutofit/>
          </a:bodyPr>
          <a:lstStyle>
            <a:lvl1pP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4344021" y="2680431"/>
            <a:ext cx="2314575" cy="62852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noFill/>
        </p:spPr>
        <p:txBody>
          <a:bodyPr/>
          <a:lstStyle>
            <a:lvl1pPr algn="r">
              <a:defRPr sz="1878" b="0" i="0">
                <a:solidFill>
                  <a:schemeClr val="bg1">
                    <a:lumMod val="95000"/>
                  </a:schemeClr>
                </a:solidFill>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noFill/>
        </p:spPr>
        <p:txBody>
          <a:bodyPr/>
          <a:lstStyle>
            <a:lvl1pPr algn="ctr">
              <a:defRPr>
                <a:solidFill>
                  <a:schemeClr val="accent6"/>
                </a:solidFill>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DEDF0536-B5F1-A747-8807-81ED940E12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7063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4140892" y="0"/>
            <a:ext cx="2717110" cy="990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4342158" y="550037"/>
            <a:ext cx="2314575" cy="1914702"/>
          </a:xfrm>
        </p:spPr>
        <p:txBody>
          <a:bodyPr>
            <a:normAutofit/>
          </a:bodyPr>
          <a:lstStyle>
            <a:lvl1pPr>
              <a:defRPr sz="3755">
                <a:solidFill>
                  <a:schemeClr val="accent6"/>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4344021" y="2680431"/>
            <a:ext cx="2314575" cy="628526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solidFill>
                  <a:schemeClr val="accent6">
                    <a:lumMod val="50000"/>
                    <a:lumOff val="50000"/>
                  </a:schemeClr>
                </a:solidFill>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98D77A90-5BE7-0E4D-B602-50B95E75E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35821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20300"/>
            <a:ext cx="6858000" cy="26804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6376" y="393017"/>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3073444"/>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1D6E1B0F-B4D1-4B4B-9919-D1CF52418D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24775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20300"/>
            <a:ext cx="6858000" cy="268043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6376" y="393017"/>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3073444"/>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1D6E1B0F-B4D1-4B4B-9919-D1CF52418D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55680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6B925-D797-274E-B436-DD8D8F77FAD3}"/>
              </a:ext>
            </a:extLst>
          </p:cNvPr>
          <p:cNvSpPr>
            <a:spLocks noGrp="1"/>
          </p:cNvSpPr>
          <p:nvPr>
            <p:ph type="title"/>
          </p:nvPr>
        </p:nvSpPr>
        <p:spPr>
          <a:xfrm>
            <a:off x="471488" y="527406"/>
            <a:ext cx="5915025" cy="1914702"/>
          </a:xfrm>
          <a:prstGeom prst="rect">
            <a:avLst/>
          </a:prstGeom>
        </p:spPr>
        <p:txBody>
          <a:bodyPr vert="horz" lIns="91440" tIns="45720" rIns="91440" bIns="45720" rtlCol="0" anchor="ctr">
            <a:normAutofit/>
          </a:bodyPr>
          <a:lstStyle/>
          <a:p>
            <a:r>
              <a:rPr lang="en-GB"/>
              <a:t>Click to edit Master title style</a:t>
            </a:r>
            <a:endParaRPr lang="sv-SE" dirty="0"/>
          </a:p>
        </p:txBody>
      </p:sp>
      <p:sp>
        <p:nvSpPr>
          <p:cNvPr id="3" name="Text Placeholder 2">
            <a:extLst>
              <a:ext uri="{FF2B5EF4-FFF2-40B4-BE49-F238E27FC236}">
                <a16:creationId xmlns:a16="http://schemas.microsoft.com/office/drawing/2014/main" id="{8ED6432B-CDBF-D147-9CE7-B931FCB49C6E}"/>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Date Placeholder 3">
            <a:extLst>
              <a:ext uri="{FF2B5EF4-FFF2-40B4-BE49-F238E27FC236}">
                <a16:creationId xmlns:a16="http://schemas.microsoft.com/office/drawing/2014/main" id="{41B255AE-2A8C-A943-A665-DBAC54A1400E}"/>
              </a:ext>
            </a:extLst>
          </p:cNvPr>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1408">
                <a:solidFill>
                  <a:schemeClr val="tx1">
                    <a:tint val="75000"/>
                  </a:schemeClr>
                </a:solidFill>
              </a:defRPr>
            </a:lvl1pPr>
          </a:lstStyle>
          <a:p>
            <a:endParaRPr lang="sv-SE"/>
          </a:p>
        </p:txBody>
      </p:sp>
      <p:sp>
        <p:nvSpPr>
          <p:cNvPr id="5" name="Footer Placeholder 4">
            <a:extLst>
              <a:ext uri="{FF2B5EF4-FFF2-40B4-BE49-F238E27FC236}">
                <a16:creationId xmlns:a16="http://schemas.microsoft.com/office/drawing/2014/main" id="{AAF22E9B-2750-5847-A092-3512E8B91EC6}"/>
              </a:ext>
            </a:extLst>
          </p:cNvPr>
          <p:cNvSpPr>
            <a:spLocks noGrp="1"/>
          </p:cNvSpPr>
          <p:nvPr>
            <p:ph type="ftr" sz="quarter" idx="3"/>
          </p:nvPr>
        </p:nvSpPr>
        <p:spPr>
          <a:xfrm>
            <a:off x="2271713" y="9181398"/>
            <a:ext cx="2314575" cy="527403"/>
          </a:xfrm>
          <a:prstGeom prst="rect">
            <a:avLst/>
          </a:prstGeom>
        </p:spPr>
        <p:txBody>
          <a:bodyPr vert="horz" lIns="91440" tIns="45720" rIns="91440" bIns="45720" rtlCol="0" anchor="ctr"/>
          <a:lstStyle>
            <a:lvl1pPr algn="ctr">
              <a:defRPr sz="1408">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E87EBC6E-6D09-9741-9AB3-6C3548B8E9EE}"/>
              </a:ext>
            </a:extLst>
          </p:cNvPr>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1408">
                <a:solidFill>
                  <a:schemeClr val="tx1">
                    <a:tint val="75000"/>
                  </a:schemeClr>
                </a:solidFill>
              </a:defRPr>
            </a:lvl1pPr>
          </a:lstStyle>
          <a:p>
            <a:fld id="{D644415C-87C7-814A-A85A-1EC1D35CFA13}" type="slidenum">
              <a:rPr lang="sv-SE" smtClean="0"/>
              <a:t>‹#›</a:t>
            </a:fld>
            <a:endParaRPr lang="sv-SE"/>
          </a:p>
        </p:txBody>
      </p:sp>
    </p:spTree>
    <p:extLst>
      <p:ext uri="{BB962C8B-B14F-4D97-AF65-F5344CB8AC3E}">
        <p14:creationId xmlns:p14="http://schemas.microsoft.com/office/powerpoint/2010/main" val="197451681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52" r:id="rId4"/>
    <p:sldLayoutId id="2147483656" r:id="rId5"/>
    <p:sldLayoutId id="2147483657" r:id="rId6"/>
    <p:sldLayoutId id="2147483658" r:id="rId7"/>
    <p:sldLayoutId id="2147483653" r:id="rId8"/>
    <p:sldLayoutId id="2147483655" r:id="rId9"/>
    <p:sldLayoutId id="2147483654" r:id="rId10"/>
    <p:sldLayoutId id="2147483659" r:id="rId11"/>
    <p:sldLayoutId id="2147483663" r:id="rId12"/>
    <p:sldLayoutId id="2147483664" r:id="rId13"/>
  </p:sldLayoutIdLst>
  <p:hf hdr="0" dt="0"/>
  <p:txStyles>
    <p:title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p:titleStyle>
    <p:body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p:bodyStyle>
    <p:otherStyle>
      <a:defPPr>
        <a:defRPr lang="en-SE"/>
      </a:defPPr>
      <a:lvl1pPr marL="0" algn="l" defTabSz="1073084" rtl="0" eaLnBrk="1" latinLnBrk="0" hangingPunct="1">
        <a:defRPr sz="2112" kern="1200">
          <a:solidFill>
            <a:schemeClr val="tx1"/>
          </a:solidFill>
          <a:latin typeface="+mn-lt"/>
          <a:ea typeface="+mn-ea"/>
          <a:cs typeface="+mn-cs"/>
        </a:defRPr>
      </a:lvl1pPr>
      <a:lvl2pPr marL="536543" algn="l" defTabSz="1073084" rtl="0" eaLnBrk="1" latinLnBrk="0" hangingPunct="1">
        <a:defRPr sz="2112" kern="1200">
          <a:solidFill>
            <a:schemeClr val="tx1"/>
          </a:solidFill>
          <a:latin typeface="+mn-lt"/>
          <a:ea typeface="+mn-ea"/>
          <a:cs typeface="+mn-cs"/>
        </a:defRPr>
      </a:lvl2pPr>
      <a:lvl3pPr marL="1073084" algn="l" defTabSz="1073084" rtl="0" eaLnBrk="1" latinLnBrk="0" hangingPunct="1">
        <a:defRPr sz="2112" kern="1200">
          <a:solidFill>
            <a:schemeClr val="tx1"/>
          </a:solidFill>
          <a:latin typeface="+mn-lt"/>
          <a:ea typeface="+mn-ea"/>
          <a:cs typeface="+mn-cs"/>
        </a:defRPr>
      </a:lvl3pPr>
      <a:lvl4pPr marL="1609626" algn="l" defTabSz="1073084" rtl="0" eaLnBrk="1" latinLnBrk="0" hangingPunct="1">
        <a:defRPr sz="2112" kern="1200">
          <a:solidFill>
            <a:schemeClr val="tx1"/>
          </a:solidFill>
          <a:latin typeface="+mn-lt"/>
          <a:ea typeface="+mn-ea"/>
          <a:cs typeface="+mn-cs"/>
        </a:defRPr>
      </a:lvl4pPr>
      <a:lvl5pPr marL="2146168" algn="l" defTabSz="1073084" rtl="0" eaLnBrk="1" latinLnBrk="0" hangingPunct="1">
        <a:defRPr sz="2112" kern="1200">
          <a:solidFill>
            <a:schemeClr val="tx1"/>
          </a:solidFill>
          <a:latin typeface="+mn-lt"/>
          <a:ea typeface="+mn-ea"/>
          <a:cs typeface="+mn-cs"/>
        </a:defRPr>
      </a:lvl5pPr>
      <a:lvl6pPr marL="2682710" algn="l" defTabSz="1073084" rtl="0" eaLnBrk="1" latinLnBrk="0" hangingPunct="1">
        <a:defRPr sz="2112" kern="1200">
          <a:solidFill>
            <a:schemeClr val="tx1"/>
          </a:solidFill>
          <a:latin typeface="+mn-lt"/>
          <a:ea typeface="+mn-ea"/>
          <a:cs typeface="+mn-cs"/>
        </a:defRPr>
      </a:lvl6pPr>
      <a:lvl7pPr marL="3219251" algn="l" defTabSz="1073084" rtl="0" eaLnBrk="1" latinLnBrk="0" hangingPunct="1">
        <a:defRPr sz="2112" kern="1200">
          <a:solidFill>
            <a:schemeClr val="tx1"/>
          </a:solidFill>
          <a:latin typeface="+mn-lt"/>
          <a:ea typeface="+mn-ea"/>
          <a:cs typeface="+mn-cs"/>
        </a:defRPr>
      </a:lvl7pPr>
      <a:lvl8pPr marL="3755794" algn="l" defTabSz="1073084" rtl="0" eaLnBrk="1" latinLnBrk="0" hangingPunct="1">
        <a:defRPr sz="2112" kern="1200">
          <a:solidFill>
            <a:schemeClr val="tx1"/>
          </a:solidFill>
          <a:latin typeface="+mn-lt"/>
          <a:ea typeface="+mn-ea"/>
          <a:cs typeface="+mn-cs"/>
        </a:defRPr>
      </a:lvl8pPr>
      <a:lvl9pPr marL="4292336" algn="l" defTabSz="1073084" rtl="0" eaLnBrk="1" latinLnBrk="0" hangingPunct="1">
        <a:defRPr sz="21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32.emf"/><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orbes.com/sites/forbescommunicationscouncil/2020/01/24/10-ways-your-company-can-benefit-from-encouraging-criticis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hyperlink" Target="mailto:bernard.leroux@dialogues.se"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D105EB-40DD-721C-64D5-27544C54DD57}"/>
              </a:ext>
            </a:extLst>
          </p:cNvPr>
          <p:cNvSpPr/>
          <p:nvPr/>
        </p:nvSpPr>
        <p:spPr>
          <a:xfrm>
            <a:off x="-2" y="1"/>
            <a:ext cx="6997962" cy="5486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4000" dirty="0">
                <a:solidFill>
                  <a:schemeClr val="tx1"/>
                </a:solidFill>
                <a:latin typeface="Bebas Neue Pro SmE Bk" panose="020B0406020202050201" pitchFamily="34" charset="77"/>
                <a:ea typeface="Source Sans Pro" panose="020B0503030403020204" pitchFamily="34" charset="0"/>
              </a:rPr>
              <a:t>      </a:t>
            </a:r>
            <a:endParaRPr lang="sv-SE" sz="2000" dirty="0">
              <a:solidFill>
                <a:schemeClr val="tx1"/>
              </a:solidFill>
              <a:latin typeface="Bebas Neue Pro SmE Bk" panose="020B0406020202050201" pitchFamily="34" charset="77"/>
              <a:ea typeface="Source Sans Pro" panose="020B0503030403020204" pitchFamily="34" charset="0"/>
            </a:endParaRPr>
          </a:p>
        </p:txBody>
      </p:sp>
      <p:sp>
        <p:nvSpPr>
          <p:cNvPr id="4" name="Subtitle 2">
            <a:extLst>
              <a:ext uri="{FF2B5EF4-FFF2-40B4-BE49-F238E27FC236}">
                <a16:creationId xmlns:a16="http://schemas.microsoft.com/office/drawing/2014/main" id="{4092FAB5-DDCC-BDED-FEED-E313D79BC80A}"/>
              </a:ext>
            </a:extLst>
          </p:cNvPr>
          <p:cNvSpPr txBox="1">
            <a:spLocks/>
          </p:cNvSpPr>
          <p:nvPr/>
        </p:nvSpPr>
        <p:spPr>
          <a:xfrm>
            <a:off x="857248" y="6586975"/>
            <a:ext cx="5143500" cy="1763426"/>
          </a:xfrm>
          <a:prstGeom prst="rect">
            <a:avLst/>
          </a:prstGeom>
        </p:spPr>
        <p:txBody>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gn="ctr">
              <a:buNone/>
            </a:pPr>
            <a:r>
              <a:rPr lang="sv-SE" sz="2800" dirty="0">
                <a:latin typeface="Bebas Neue Pro SmE Bk" panose="020B0406020202050201" pitchFamily="34" charset="77"/>
              </a:rPr>
              <a:t>Kursanteckningar</a:t>
            </a:r>
            <a:endParaRPr lang="sv-SE" sz="2000" dirty="0">
              <a:latin typeface="Bebas Neue Pro SmE Bk" panose="020B0406020202050201" pitchFamily="34" charset="77"/>
            </a:endParaRPr>
          </a:p>
          <a:p>
            <a:pPr marL="0" indent="0" algn="ctr">
              <a:buNone/>
            </a:pPr>
            <a:r>
              <a:rPr lang="sv-SE" sz="2000" dirty="0">
                <a:latin typeface="Bebas Neue Pro SmE Bk" panose="020B0406020202050201" pitchFamily="34" charset="77"/>
              </a:rPr>
              <a:t>Vattenkraftens Miljöfond</a:t>
            </a:r>
          </a:p>
          <a:p>
            <a:pPr marL="0" indent="0" algn="ctr">
              <a:buNone/>
            </a:pPr>
            <a:r>
              <a:rPr lang="sv-SE" sz="2000" dirty="0">
                <a:latin typeface="Bebas Neue Pro SmE Bk" panose="020B0406020202050201" pitchFamily="34" charset="77"/>
              </a:rPr>
              <a:t>Nääs</a:t>
            </a:r>
          </a:p>
          <a:p>
            <a:pPr marL="0" indent="0" algn="ctr">
              <a:buNone/>
            </a:pPr>
            <a:r>
              <a:rPr lang="sv-SE" sz="2000" dirty="0">
                <a:latin typeface="Bebas Neue Pro SmE Bk" panose="020B0406020202050201" pitchFamily="34" charset="77"/>
              </a:rPr>
              <a:t>april 2024</a:t>
            </a:r>
          </a:p>
          <a:p>
            <a:pPr marL="0" indent="0" algn="ctr">
              <a:buNone/>
            </a:pPr>
            <a:endParaRPr lang="sv-SE" sz="2000" dirty="0">
              <a:latin typeface="Bebas Neue Pro SmE Bk" panose="020B0406020202050201" pitchFamily="34" charset="77"/>
            </a:endParaRPr>
          </a:p>
        </p:txBody>
      </p:sp>
      <p:pic>
        <p:nvPicPr>
          <p:cNvPr id="6" name="Picture 5" descr="Logo&#10;&#10;Description automatically generated">
            <a:extLst>
              <a:ext uri="{FF2B5EF4-FFF2-40B4-BE49-F238E27FC236}">
                <a16:creationId xmlns:a16="http://schemas.microsoft.com/office/drawing/2014/main" id="{4EA24B17-2158-76AF-AEEB-8B01F298FA69}"/>
              </a:ext>
            </a:extLst>
          </p:cNvPr>
          <p:cNvPicPr>
            <a:picLocks noChangeAspect="1"/>
          </p:cNvPicPr>
          <p:nvPr/>
        </p:nvPicPr>
        <p:blipFill>
          <a:blip r:embed="rId2"/>
          <a:stretch>
            <a:fillRect/>
          </a:stretch>
        </p:blipFill>
        <p:spPr>
          <a:xfrm>
            <a:off x="2518633" y="9075174"/>
            <a:ext cx="1820733" cy="487586"/>
          </a:xfrm>
          <a:prstGeom prst="rect">
            <a:avLst/>
          </a:prstGeom>
        </p:spPr>
      </p:pic>
      <p:sp>
        <p:nvSpPr>
          <p:cNvPr id="7" name="Title 1">
            <a:extLst>
              <a:ext uri="{FF2B5EF4-FFF2-40B4-BE49-F238E27FC236}">
                <a16:creationId xmlns:a16="http://schemas.microsoft.com/office/drawing/2014/main" id="{76232E91-224D-68F5-CB30-8F21BC6594C8}"/>
              </a:ext>
            </a:extLst>
          </p:cNvPr>
          <p:cNvSpPr txBox="1">
            <a:spLocks/>
          </p:cNvSpPr>
          <p:nvPr/>
        </p:nvSpPr>
        <p:spPr>
          <a:xfrm>
            <a:off x="382403" y="4390847"/>
            <a:ext cx="6233151" cy="1833741"/>
          </a:xfrm>
          <a:prstGeom prst="rect">
            <a:avLst/>
          </a:prstGeom>
        </p:spPr>
        <p:txBody>
          <a:bodyPr>
            <a:normAutofit fontScale="97500"/>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dirty="0">
                <a:latin typeface="Bebas Neue Pro SmE Bk" panose="020B0406020202050201" pitchFamily="34" charset="77"/>
              </a:rPr>
              <a:t>Samverkan och hantering av motstånd</a:t>
            </a:r>
          </a:p>
        </p:txBody>
      </p:sp>
      <p:pic>
        <p:nvPicPr>
          <p:cNvPr id="10" name="Picture 9">
            <a:extLst>
              <a:ext uri="{FF2B5EF4-FFF2-40B4-BE49-F238E27FC236}">
                <a16:creationId xmlns:a16="http://schemas.microsoft.com/office/drawing/2014/main" id="{293B6597-6859-5BFB-34E7-D4C2D5697FF2}"/>
              </a:ext>
            </a:extLst>
          </p:cNvPr>
          <p:cNvPicPr>
            <a:picLocks noChangeAspect="1"/>
          </p:cNvPicPr>
          <p:nvPr/>
        </p:nvPicPr>
        <p:blipFill>
          <a:blip r:embed="rId3"/>
          <a:stretch>
            <a:fillRect/>
          </a:stretch>
        </p:blipFill>
        <p:spPr>
          <a:xfrm>
            <a:off x="2662435" y="0"/>
            <a:ext cx="4195565" cy="3678947"/>
          </a:xfrm>
          <a:prstGeom prst="rect">
            <a:avLst/>
          </a:prstGeom>
        </p:spPr>
      </p:pic>
    </p:spTree>
    <p:extLst>
      <p:ext uri="{BB962C8B-B14F-4D97-AF65-F5344CB8AC3E}">
        <p14:creationId xmlns:p14="http://schemas.microsoft.com/office/powerpoint/2010/main" val="38295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384344" y="313545"/>
            <a:ext cx="699880" cy="8979151"/>
          </a:xfrm>
          <a:prstGeom prst="rect">
            <a:avLst/>
          </a:prstGeom>
          <a:solidFill>
            <a:srgbClr val="2B684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1215496"/>
          </a:xfrm>
          <a:prstGeom prst="rect">
            <a:avLst/>
          </a:prstGeom>
          <a:solidFill>
            <a:srgbClr val="2B684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4848139E-9AF2-CA81-B6A7-7749F0B64EAA}"/>
              </a:ext>
            </a:extLst>
          </p:cNvPr>
          <p:cNvSpPr txBox="1"/>
          <p:nvPr/>
        </p:nvSpPr>
        <p:spPr>
          <a:xfrm>
            <a:off x="1618940" y="2100117"/>
            <a:ext cx="4320000" cy="2677656"/>
          </a:xfrm>
          <a:prstGeom prst="rect">
            <a:avLst/>
          </a:prstGeom>
          <a:noFill/>
        </p:spPr>
        <p:txBody>
          <a:bodyPr wrap="square">
            <a:spAutoFit/>
          </a:bodyPr>
          <a:lstStyle/>
          <a:p>
            <a:r>
              <a:rPr lang="sv-SE" sz="1200" b="1" dirty="0">
                <a:latin typeface="Lato" panose="020F0502020204030203" pitchFamily="34" charset="0"/>
                <a:ea typeface="Lato" panose="020F0502020204030203" pitchFamily="34" charset="0"/>
                <a:cs typeface="Lato" panose="020F0502020204030203" pitchFamily="34" charset="0"/>
              </a:rPr>
              <a:t>Du behöver vara medveten om dina egna reaktioner i konfliktsituationer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Oavsett om du själv är inblandad i en konflikt eller om du ska hantera en konfliktsituation från en opartisk position, behöver du vara medveten om det som uppstår inom dig i förhållande till konflikten. Om du själv agerar defensivt eller använder din makt för att få kontroll kommer spänningen att öka, och du kommer inte längre att kunna skapa den trygghet som behövs för att smidigt hantera konflikten.</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Du behöver veta vad som får dig att gå över till försvar och därmed bli arg, upprörd, nervös, rädd eller som leder till att du blir helt blank och inte kan tänka.</a:t>
            </a: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103694" y="613304"/>
            <a:ext cx="6297105" cy="918055"/>
          </a:xfrm>
          <a:prstGeom prst="rect">
            <a:avLst/>
          </a:prstGeom>
        </p:spPr>
        <p:txBody>
          <a:bodyPr anchor="b">
            <a:normAutofit/>
          </a:bodyPr>
          <a:lstStyle>
            <a:defPPr>
              <a:defRPr lang="en-SE"/>
            </a:defPPr>
            <a:lvl1pPr algn="ctr" defTabSz="1073084">
              <a:lnSpc>
                <a:spcPct val="90000"/>
              </a:lnSpc>
              <a:spcBef>
                <a:spcPct val="0"/>
              </a:spcBef>
              <a:buNone/>
              <a:defRPr sz="3600" b="0" i="0">
                <a:latin typeface="Bebas Neue Pro SmE Bk" panose="020B0406020202050201" pitchFamily="34" charset="77"/>
                <a:ea typeface="Source Sans Pro Light" panose="020B0403030403020204" pitchFamily="34" charset="0"/>
                <a:cs typeface="+mj-cs"/>
              </a:defRPr>
            </a:lvl1pPr>
          </a:lstStyle>
          <a:p>
            <a:r>
              <a:rPr lang="sv-SE" dirty="0"/>
              <a:t>Var medveten om dina reaktioner</a:t>
            </a:r>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a:stretch>
            <a:fillRect/>
          </a:stretch>
        </p:blipFill>
        <p:spPr>
          <a:xfrm>
            <a:off x="384344" y="9481073"/>
            <a:ext cx="1204574" cy="322581"/>
          </a:xfrm>
          <a:prstGeom prst="rect">
            <a:avLst/>
          </a:prstGeom>
        </p:spPr>
      </p:pic>
      <p:sp>
        <p:nvSpPr>
          <p:cNvPr id="8" name="TextBox 7">
            <a:extLst>
              <a:ext uri="{FF2B5EF4-FFF2-40B4-BE49-F238E27FC236}">
                <a16:creationId xmlns:a16="http://schemas.microsoft.com/office/drawing/2014/main" id="{BFA7EA54-6CF6-F133-7CCD-E54A6BC25A1D}"/>
              </a:ext>
            </a:extLst>
          </p:cNvPr>
          <p:cNvSpPr txBox="1"/>
          <p:nvPr/>
        </p:nvSpPr>
        <p:spPr>
          <a:xfrm>
            <a:off x="1603929" y="4953000"/>
            <a:ext cx="4350022" cy="1015663"/>
          </a:xfrm>
          <a:prstGeom prst="rect">
            <a:avLst/>
          </a:prstGeom>
          <a:solidFill>
            <a:srgbClr val="76937E">
              <a:alpha val="19995"/>
            </a:srgbClr>
          </a:solidFill>
        </p:spPr>
        <p:txBody>
          <a:bodyPr wrap="square" anchor="ctr" anchorCtr="0">
            <a:spAutoFit/>
          </a:bodyPr>
          <a:lstStyle/>
          <a:p>
            <a:r>
              <a:rPr lang="sv-SE" sz="1200" i="1" dirty="0">
                <a:latin typeface="Lato" panose="020F0502020204030203" pitchFamily="34" charset="0"/>
                <a:ea typeface="Lato" panose="020F0502020204030203" pitchFamily="34" charset="0"/>
                <a:cs typeface="Lato" panose="020F0502020204030203" pitchFamily="34" charset="0"/>
              </a:rPr>
              <a:t>Ta gärna en stund och reflektera över vad som utlöser en defensiv reaktion hos dig. Tänk tillbaka på senaste gången du befann dig i en spänningsfylld situation och överväg vilka reaktioner du uppvisade. Betrakta även situationer som väcker frustration, irritation eller ilska hos dig.</a:t>
            </a:r>
          </a:p>
        </p:txBody>
      </p:sp>
      <p:sp>
        <p:nvSpPr>
          <p:cNvPr id="9" name="TextBox 8">
            <a:extLst>
              <a:ext uri="{FF2B5EF4-FFF2-40B4-BE49-F238E27FC236}">
                <a16:creationId xmlns:a16="http://schemas.microsoft.com/office/drawing/2014/main" id="{5B052BF2-0AA2-036B-E846-6F51BA5B00DD}"/>
              </a:ext>
            </a:extLst>
          </p:cNvPr>
          <p:cNvSpPr txBox="1"/>
          <p:nvPr/>
        </p:nvSpPr>
        <p:spPr>
          <a:xfrm>
            <a:off x="1603929" y="6162969"/>
            <a:ext cx="4320000" cy="2862322"/>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När du blir medveten om dina reaktioner minskar risken för att de omedvetet styr ditt beteende. Istället för att dina känslor får makt över dig får du möjlighet att välja om du vill agera utifrån dessa känslor eller inte.</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Varför är detta viktigt? Du kommer att märka att förhållningssättet som krävs för att kunna leda spänningsladdade samtal eller medla i andras konflikter kräver att du förblir opartisk och "neutral". Ögonblicket du reagerar mot något som någon annan säger uppfattas du som motpart. Det är då tryggheten för andra minskar.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I konflikter där du själv är inblandad är du såklart inte opartisk eller "neutral". Du behöver dock kunna lyssna aktivt och öppna dig för den andres perspektiv.</a:t>
            </a:r>
          </a:p>
        </p:txBody>
      </p:sp>
    </p:spTree>
    <p:extLst>
      <p:ext uri="{BB962C8B-B14F-4D97-AF65-F5344CB8AC3E}">
        <p14:creationId xmlns:p14="http://schemas.microsoft.com/office/powerpoint/2010/main" val="127088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D69BD8-9A3B-6B2F-4525-62609D30CEC6}"/>
              </a:ext>
            </a:extLst>
          </p:cNvPr>
          <p:cNvSpPr/>
          <p:nvPr/>
        </p:nvSpPr>
        <p:spPr>
          <a:xfrm>
            <a:off x="243068" y="1157469"/>
            <a:ext cx="6504973" cy="191470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F4B6DBA-41F1-BAA8-F98F-916942A0A258}"/>
              </a:ext>
            </a:extLst>
          </p:cNvPr>
          <p:cNvSpPr>
            <a:spLocks noGrp="1"/>
          </p:cNvSpPr>
          <p:nvPr>
            <p:ph type="title"/>
          </p:nvPr>
        </p:nvSpPr>
        <p:spPr>
          <a:xfrm>
            <a:off x="471487" y="1396835"/>
            <a:ext cx="5915025" cy="1914702"/>
          </a:xfrm>
        </p:spPr>
        <p:txBody>
          <a:bodyPr>
            <a:noAutofit/>
          </a:bodyPr>
          <a:lstStyle/>
          <a:p>
            <a:r>
              <a:rPr lang="en-AU" sz="4000" dirty="0">
                <a:latin typeface="Bebas Neue Pro SmE Bk" panose="020B0406020202050201" pitchFamily="34" charset="77"/>
              </a:rPr>
              <a:t>I. HUR MÄRKER VI SPÄNNING OCH MOTSTÅND?</a:t>
            </a:r>
            <a:br>
              <a:rPr lang="en-AU" sz="4000" dirty="0">
                <a:latin typeface="Bebas Neue Pro SmE Bk" panose="020B0406020202050201" pitchFamily="34" charset="77"/>
              </a:rPr>
            </a:br>
            <a:endParaRPr lang="en-AU" sz="4000" dirty="0">
              <a:latin typeface="Bebas Neue Pro SmE Bk" panose="020B0406020202050201" pitchFamily="34" charset="77"/>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AFD6EBED-7781-F701-29E3-F1CC94524059}"/>
              </a:ext>
            </a:extLst>
          </p:cNvPr>
          <p:cNvPicPr>
            <a:picLocks noChangeAspect="1"/>
          </p:cNvPicPr>
          <p:nvPr/>
        </p:nvPicPr>
        <p:blipFill>
          <a:blip r:embed="rId2"/>
          <a:stretch>
            <a:fillRect/>
          </a:stretch>
        </p:blipFill>
        <p:spPr>
          <a:xfrm>
            <a:off x="445739" y="4608386"/>
            <a:ext cx="2471259" cy="1781087"/>
          </a:xfrm>
          <a:prstGeom prst="rect">
            <a:avLst/>
          </a:prstGeom>
        </p:spPr>
      </p:pic>
      <p:sp>
        <p:nvSpPr>
          <p:cNvPr id="3" name="TextBox 2">
            <a:extLst>
              <a:ext uri="{FF2B5EF4-FFF2-40B4-BE49-F238E27FC236}">
                <a16:creationId xmlns:a16="http://schemas.microsoft.com/office/drawing/2014/main" id="{52A795BB-08CE-0F43-B958-FF08B23816F5}"/>
              </a:ext>
            </a:extLst>
          </p:cNvPr>
          <p:cNvSpPr txBox="1"/>
          <p:nvPr/>
        </p:nvSpPr>
        <p:spPr>
          <a:xfrm>
            <a:off x="3941004" y="4573591"/>
            <a:ext cx="2308485" cy="1815882"/>
          </a:xfrm>
          <a:prstGeom prst="rect">
            <a:avLst/>
          </a:prstGeom>
          <a:noFill/>
        </p:spPr>
        <p:txBody>
          <a:bodyPr wrap="square" rtlCol="0">
            <a:spAutoFit/>
          </a:bodyPr>
          <a:lstStyle/>
          <a:p>
            <a:r>
              <a:rPr lang="sv-SE" sz="1400" dirty="0"/>
              <a:t>Att identifiera tecknen på spänning och motstånd tidigt kan spara tid och resurser. Det är svårare att hantera konflikter som har hunnit eskalera än att göra något tidigt för att förhindra eskaleringen.</a:t>
            </a:r>
          </a:p>
        </p:txBody>
      </p:sp>
      <p:sp>
        <p:nvSpPr>
          <p:cNvPr id="5" name="TextBox 4">
            <a:extLst>
              <a:ext uri="{FF2B5EF4-FFF2-40B4-BE49-F238E27FC236}">
                <a16:creationId xmlns:a16="http://schemas.microsoft.com/office/drawing/2014/main" id="{5078897D-C3A7-EFE8-5365-0E5060BDDE9B}"/>
              </a:ext>
            </a:extLst>
          </p:cNvPr>
          <p:cNvSpPr txBox="1"/>
          <p:nvPr/>
        </p:nvSpPr>
        <p:spPr>
          <a:xfrm>
            <a:off x="608513" y="6778381"/>
            <a:ext cx="5640976" cy="2031325"/>
          </a:xfrm>
          <a:prstGeom prst="rect">
            <a:avLst/>
          </a:prstGeom>
          <a:noFill/>
        </p:spPr>
        <p:txBody>
          <a:bodyPr wrap="square" rtlCol="0">
            <a:spAutoFit/>
          </a:bodyPr>
          <a:lstStyle/>
          <a:p>
            <a:r>
              <a:rPr lang="sv-SE" sz="1400" dirty="0"/>
              <a:t>På sidorna som följer finns flera olika sätt att beskriva tecknen på spänning:</a:t>
            </a:r>
          </a:p>
          <a:p>
            <a:pPr marL="342900" indent="-342900">
              <a:buAutoNum type="arabicPeriod"/>
            </a:pPr>
            <a:r>
              <a:rPr lang="sv-SE" sz="1400" dirty="0"/>
              <a:t>Kamp, flykt och frysrespons – ett biologiskt perspektiv</a:t>
            </a:r>
          </a:p>
          <a:p>
            <a:pPr marL="342900" indent="-342900">
              <a:buAutoNum type="arabicPeriod"/>
            </a:pPr>
            <a:r>
              <a:rPr lang="sv-SE" sz="1400" dirty="0"/>
              <a:t>Konfliktspiralen – ett kommunikativt perspektiv (Transformativ Medling)</a:t>
            </a:r>
          </a:p>
          <a:p>
            <a:pPr marL="342900" indent="-342900">
              <a:buAutoNum type="arabicPeriod"/>
            </a:pPr>
            <a:r>
              <a:rPr lang="sv-SE" sz="1400" dirty="0"/>
              <a:t>Motståndslinjen – från ett psykologiskt perspektiv (Deep </a:t>
            </a:r>
            <a:r>
              <a:rPr lang="sv-SE" sz="1400" dirty="0" err="1"/>
              <a:t>Democracy</a:t>
            </a:r>
            <a:r>
              <a:rPr lang="sv-SE" sz="1400" dirty="0"/>
              <a:t>)</a:t>
            </a:r>
          </a:p>
          <a:p>
            <a:pPr marL="342900" indent="-342900">
              <a:buAutoNum type="arabicPeriod"/>
            </a:pPr>
            <a:endParaRPr lang="sv-SE" sz="1400" dirty="0"/>
          </a:p>
          <a:p>
            <a:r>
              <a:rPr lang="sv-SE" sz="1400" dirty="0"/>
              <a:t>Det finns andra sådana listor och modeller som beskriver tecknen på spänning och konflikt. Listan kan troligtvis fyllas på. </a:t>
            </a:r>
          </a:p>
          <a:p>
            <a:pPr marL="342900" indent="-342900">
              <a:buAutoNum type="arabicPeriod"/>
            </a:pPr>
            <a:endParaRPr lang="sv-SE" sz="1400" dirty="0"/>
          </a:p>
        </p:txBody>
      </p:sp>
      <p:pic>
        <p:nvPicPr>
          <p:cNvPr id="7" name="Picture 6" descr="Logo&#10;&#10;Description automatically generated">
            <a:extLst>
              <a:ext uri="{FF2B5EF4-FFF2-40B4-BE49-F238E27FC236}">
                <a16:creationId xmlns:a16="http://schemas.microsoft.com/office/drawing/2014/main" id="{2A84DBA4-A44B-26D0-C815-C0971D6D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068" y="9422460"/>
            <a:ext cx="1204574" cy="322581"/>
          </a:xfrm>
          <a:prstGeom prst="rect">
            <a:avLst/>
          </a:prstGeom>
        </p:spPr>
      </p:pic>
    </p:spTree>
    <p:extLst>
      <p:ext uri="{BB962C8B-B14F-4D97-AF65-F5344CB8AC3E}">
        <p14:creationId xmlns:p14="http://schemas.microsoft.com/office/powerpoint/2010/main" val="263523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67D497-B9EB-7E7D-9EB8-ACD3CE8F5E3E}"/>
              </a:ext>
            </a:extLst>
          </p:cNvPr>
          <p:cNvSpPr/>
          <p:nvPr/>
        </p:nvSpPr>
        <p:spPr>
          <a:xfrm>
            <a:off x="0" y="470254"/>
            <a:ext cx="4377102"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24" name="Rectangle 23">
            <a:extLst>
              <a:ext uri="{FF2B5EF4-FFF2-40B4-BE49-F238E27FC236}">
                <a16:creationId xmlns:a16="http://schemas.microsoft.com/office/drawing/2014/main" id="{C99EE59F-CDE7-2948-B778-9FA0EACF86E1}"/>
              </a:ext>
            </a:extLst>
          </p:cNvPr>
          <p:cNvSpPr/>
          <p:nvPr/>
        </p:nvSpPr>
        <p:spPr>
          <a:xfrm>
            <a:off x="3873321" y="3024189"/>
            <a:ext cx="2984679" cy="3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9" name="Content Placeholder 2">
            <a:extLst>
              <a:ext uri="{FF2B5EF4-FFF2-40B4-BE49-F238E27FC236}">
                <a16:creationId xmlns:a16="http://schemas.microsoft.com/office/drawing/2014/main" id="{F9D09B19-EB7C-CD47-9518-397D087092F9}"/>
              </a:ext>
            </a:extLst>
          </p:cNvPr>
          <p:cNvSpPr txBox="1">
            <a:spLocks/>
          </p:cNvSpPr>
          <p:nvPr/>
        </p:nvSpPr>
        <p:spPr>
          <a:xfrm>
            <a:off x="382642" y="1692893"/>
            <a:ext cx="6160015" cy="646331"/>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t>När vi upplever fara agerar vi på ett av tre olika sätt. Det spelar ingen roll om faran är på riktigt eller om en situation enbart upplevs som farligt.  De engelska termer ”fight, flight &amp; </a:t>
            </a:r>
            <a:r>
              <a:rPr lang="sv-SE" sz="1200" dirty="0" err="1"/>
              <a:t>freeze</a:t>
            </a:r>
            <a:r>
              <a:rPr lang="sv-SE" sz="1200" dirty="0"/>
              <a:t>” används ofta för att beskriva dessa reaktioner till upplevd fara. </a:t>
            </a:r>
          </a:p>
        </p:txBody>
      </p:sp>
      <p:sp>
        <p:nvSpPr>
          <p:cNvPr id="4" name="Title 3">
            <a:extLst>
              <a:ext uri="{FF2B5EF4-FFF2-40B4-BE49-F238E27FC236}">
                <a16:creationId xmlns:a16="http://schemas.microsoft.com/office/drawing/2014/main" id="{8B685489-F711-208F-E4E3-A6C14DE57E1C}"/>
              </a:ext>
            </a:extLst>
          </p:cNvPr>
          <p:cNvSpPr>
            <a:spLocks noGrp="1"/>
          </p:cNvSpPr>
          <p:nvPr>
            <p:ph type="title"/>
          </p:nvPr>
        </p:nvSpPr>
        <p:spPr>
          <a:xfrm>
            <a:off x="471488" y="527406"/>
            <a:ext cx="5915025" cy="830997"/>
          </a:xfrm>
        </p:spPr>
        <p:txBody>
          <a:bodyPr>
            <a:normAutofit/>
          </a:bodyPr>
          <a:lstStyle/>
          <a:p>
            <a:r>
              <a:rPr lang="sv-SE" sz="4000" dirty="0">
                <a:latin typeface="Bebas Neue Pro SmE Bk" panose="020B0406020202050201" pitchFamily="34" charset="77"/>
              </a:rPr>
              <a:t>Kamp, flykt och frys</a:t>
            </a:r>
          </a:p>
        </p:txBody>
      </p:sp>
      <p:pic>
        <p:nvPicPr>
          <p:cNvPr id="15" name="Picture 14" descr="Logo&#10;&#10;Description automatically generated">
            <a:extLst>
              <a:ext uri="{FF2B5EF4-FFF2-40B4-BE49-F238E27FC236}">
                <a16:creationId xmlns:a16="http://schemas.microsoft.com/office/drawing/2014/main" id="{F7E5A379-DFF5-855A-BB7F-D04AE18A7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5320" y="9491807"/>
            <a:ext cx="1204574" cy="322581"/>
          </a:xfrm>
          <a:prstGeom prst="rect">
            <a:avLst/>
          </a:prstGeom>
        </p:spPr>
      </p:pic>
      <p:sp>
        <p:nvSpPr>
          <p:cNvPr id="8" name="Rectangle 7">
            <a:extLst>
              <a:ext uri="{FF2B5EF4-FFF2-40B4-BE49-F238E27FC236}">
                <a16:creationId xmlns:a16="http://schemas.microsoft.com/office/drawing/2014/main" id="{F9D32D89-B3B7-C943-67FB-391EDEB65866}"/>
              </a:ext>
            </a:extLst>
          </p:cNvPr>
          <p:cNvSpPr/>
          <p:nvPr/>
        </p:nvSpPr>
        <p:spPr>
          <a:xfrm>
            <a:off x="382642" y="2713263"/>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a:extLst>
              <a:ext uri="{FF2B5EF4-FFF2-40B4-BE49-F238E27FC236}">
                <a16:creationId xmlns:a16="http://schemas.microsoft.com/office/drawing/2014/main" id="{FFE83684-3BCE-0BC4-B017-DDEE4DF56B3F}"/>
              </a:ext>
            </a:extLst>
          </p:cNvPr>
          <p:cNvSpPr txBox="1">
            <a:spLocks/>
          </p:cNvSpPr>
          <p:nvPr/>
        </p:nvSpPr>
        <p:spPr>
          <a:xfrm>
            <a:off x="3703130" y="2713263"/>
            <a:ext cx="2674017" cy="1612776"/>
          </a:xfrm>
          <a:prstGeom prst="rect">
            <a:avLst/>
          </a:prstGeom>
        </p:spPr>
        <p:txBody>
          <a:bodyPr vert="horz" lIns="91440" tIns="45720" rIns="91440" bIns="45720" rtlCol="0" anchor="t" anchorCtr="0">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KAMP</a:t>
            </a:r>
          </a:p>
          <a:p>
            <a:pPr algn="ctr"/>
            <a:endParaRPr lang="en-SE" sz="1200" dirty="0">
              <a:latin typeface="Calibri Light" panose="020F0302020204030204" pitchFamily="34" charset="0"/>
              <a:ea typeface="Lato Light" panose="020F0502020204030203" pitchFamily="34" charset="0"/>
              <a:cs typeface="Calibri Light" panose="020F0302020204030204" pitchFamily="34" charset="0"/>
            </a:endParaRPr>
          </a:p>
          <a:p>
            <a:r>
              <a:rPr lang="sv-SE" sz="1200" dirty="0">
                <a:latin typeface="Calibri Light" panose="020F0302020204030204" pitchFamily="34" charset="0"/>
                <a:ea typeface="Lato Light" panose="020F0502020204030203" pitchFamily="34" charset="0"/>
                <a:cs typeface="Calibri Light" panose="020F0302020204030204" pitchFamily="34" charset="0"/>
              </a:rPr>
              <a:t>Vi försvarar oss mot faran genom att kämpa. Aggression som vi ser tolkas ofta som en attack medan den uppstår som ett sätt att bemöta en upplevt fara. Den som agerar aggressivt är ibland inte ens medveten om att dess agerande är en form av försvar</a:t>
            </a:r>
          </a:p>
        </p:txBody>
      </p:sp>
      <p:pic>
        <p:nvPicPr>
          <p:cNvPr id="7" name="Picture 6" descr="Shape&#10;&#10;Description automatically generated with medium confidence">
            <a:extLst>
              <a:ext uri="{FF2B5EF4-FFF2-40B4-BE49-F238E27FC236}">
                <a16:creationId xmlns:a16="http://schemas.microsoft.com/office/drawing/2014/main" id="{6014080F-35D7-4662-9C3C-C14475F12E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477" y="2888346"/>
            <a:ext cx="2880000" cy="1275590"/>
          </a:xfrm>
          <a:prstGeom prst="rect">
            <a:avLst/>
          </a:prstGeom>
        </p:spPr>
      </p:pic>
      <p:grpSp>
        <p:nvGrpSpPr>
          <p:cNvPr id="32" name="Group 31">
            <a:extLst>
              <a:ext uri="{FF2B5EF4-FFF2-40B4-BE49-F238E27FC236}">
                <a16:creationId xmlns:a16="http://schemas.microsoft.com/office/drawing/2014/main" id="{F44BFDF1-2D91-FEEC-B951-9495DB443457}"/>
              </a:ext>
            </a:extLst>
          </p:cNvPr>
          <p:cNvGrpSpPr/>
          <p:nvPr/>
        </p:nvGrpSpPr>
        <p:grpSpPr>
          <a:xfrm>
            <a:off x="3186860" y="4810189"/>
            <a:ext cx="3199653" cy="1612776"/>
            <a:chOff x="3186860" y="5203865"/>
            <a:chExt cx="3199653" cy="1612776"/>
          </a:xfrm>
        </p:grpSpPr>
        <p:sp>
          <p:nvSpPr>
            <p:cNvPr id="13" name="Rectangle 12">
              <a:extLst>
                <a:ext uri="{FF2B5EF4-FFF2-40B4-BE49-F238E27FC236}">
                  <a16:creationId xmlns:a16="http://schemas.microsoft.com/office/drawing/2014/main" id="{21BAEA25-DF6D-847F-F587-06302BA3576A}"/>
                </a:ext>
              </a:extLst>
            </p:cNvPr>
            <p:cNvSpPr/>
            <p:nvPr/>
          </p:nvSpPr>
          <p:spPr>
            <a:xfrm>
              <a:off x="3186860" y="5203865"/>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Picture 10" descr="Shape&#10;&#10;Description automatically generated with medium confidence">
              <a:extLst>
                <a:ext uri="{FF2B5EF4-FFF2-40B4-BE49-F238E27FC236}">
                  <a16:creationId xmlns:a16="http://schemas.microsoft.com/office/drawing/2014/main" id="{42138598-53BB-2CB7-F9B2-2E87D21C01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2686" y="5319645"/>
              <a:ext cx="2988000" cy="1323424"/>
            </a:xfrm>
            <a:prstGeom prst="rect">
              <a:avLst/>
            </a:prstGeom>
          </p:spPr>
        </p:pic>
      </p:grpSp>
      <p:sp>
        <p:nvSpPr>
          <p:cNvPr id="37" name="Title 1">
            <a:extLst>
              <a:ext uri="{FF2B5EF4-FFF2-40B4-BE49-F238E27FC236}">
                <a16:creationId xmlns:a16="http://schemas.microsoft.com/office/drawing/2014/main" id="{48C81B71-6451-73EE-E9D8-7C4DF75B298D}"/>
              </a:ext>
            </a:extLst>
          </p:cNvPr>
          <p:cNvSpPr txBox="1">
            <a:spLocks/>
          </p:cNvSpPr>
          <p:nvPr/>
        </p:nvSpPr>
        <p:spPr>
          <a:xfrm>
            <a:off x="382642" y="4784885"/>
            <a:ext cx="2674017" cy="1612776"/>
          </a:xfrm>
          <a:prstGeom prst="rect">
            <a:avLst/>
          </a:prstGeom>
        </p:spPr>
        <p:txBody>
          <a:bodyPr vert="horz" lIns="91440" tIns="45720" rIns="91440" bIns="45720" rtlCol="0" anchor="t" anchorCtr="0">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FLYKT</a:t>
            </a:r>
          </a:p>
          <a:p>
            <a:pPr algn="ctr"/>
            <a:endParaRPr lang="en-SE" sz="1200" dirty="0">
              <a:latin typeface="Calibri Light" panose="020F0302020204030204" pitchFamily="34" charset="0"/>
              <a:ea typeface="Lato Light" panose="020F0502020204030203" pitchFamily="34" charset="0"/>
              <a:cs typeface="Calibri Light" panose="020F0302020204030204" pitchFamily="34" charset="0"/>
            </a:endParaRPr>
          </a:p>
          <a:p>
            <a:r>
              <a:rPr lang="sv-SE" sz="1200" dirty="0">
                <a:latin typeface="Calibri Light" panose="020F0302020204030204" pitchFamily="34" charset="0"/>
                <a:ea typeface="Lato Light" panose="020F0502020204030203" pitchFamily="34" charset="0"/>
                <a:cs typeface="Calibri Light" panose="020F0302020204030204" pitchFamily="34" charset="0"/>
              </a:rPr>
              <a:t>Ett alternativ till att kämpa är att fly ifrån den upplevda faran. Flykt kan visa sig på många olika sätt. Konflikträdsla är en reaktion till känslan att konflikt är farlig och därför bör undvikas. Att ge sig i en förhandling kan likaväl var ett sätt att fly ifrån en obehaglig situation.</a:t>
            </a:r>
          </a:p>
        </p:txBody>
      </p:sp>
      <p:grpSp>
        <p:nvGrpSpPr>
          <p:cNvPr id="36" name="Group 35">
            <a:extLst>
              <a:ext uri="{FF2B5EF4-FFF2-40B4-BE49-F238E27FC236}">
                <a16:creationId xmlns:a16="http://schemas.microsoft.com/office/drawing/2014/main" id="{8E7940AF-3309-076F-149D-A3AFBEB185E1}"/>
              </a:ext>
            </a:extLst>
          </p:cNvPr>
          <p:cNvGrpSpPr/>
          <p:nvPr/>
        </p:nvGrpSpPr>
        <p:grpSpPr>
          <a:xfrm>
            <a:off x="392008" y="6881813"/>
            <a:ext cx="3199653" cy="1612776"/>
            <a:chOff x="395673" y="7048034"/>
            <a:chExt cx="3199653" cy="1612776"/>
          </a:xfrm>
        </p:grpSpPr>
        <p:sp>
          <p:nvSpPr>
            <p:cNvPr id="16" name="Rectangle 15">
              <a:extLst>
                <a:ext uri="{FF2B5EF4-FFF2-40B4-BE49-F238E27FC236}">
                  <a16:creationId xmlns:a16="http://schemas.microsoft.com/office/drawing/2014/main" id="{D89F1215-8509-BA1A-D917-A443928C6743}"/>
                </a:ext>
              </a:extLst>
            </p:cNvPr>
            <p:cNvSpPr/>
            <p:nvPr/>
          </p:nvSpPr>
          <p:spPr>
            <a:xfrm>
              <a:off x="395673" y="7048034"/>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Picture 27" descr="Shape&#10;&#10;Description automatically generated with medium confidence">
              <a:extLst>
                <a:ext uri="{FF2B5EF4-FFF2-40B4-BE49-F238E27FC236}">
                  <a16:creationId xmlns:a16="http://schemas.microsoft.com/office/drawing/2014/main" id="{7F90A568-46BA-7725-633A-75E203BAD9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968" y="7191821"/>
              <a:ext cx="3060000" cy="1355314"/>
            </a:xfrm>
            <a:prstGeom prst="rect">
              <a:avLst/>
            </a:prstGeom>
          </p:spPr>
        </p:pic>
      </p:grpSp>
      <p:sp>
        <p:nvSpPr>
          <p:cNvPr id="38" name="Title 1">
            <a:extLst>
              <a:ext uri="{FF2B5EF4-FFF2-40B4-BE49-F238E27FC236}">
                <a16:creationId xmlns:a16="http://schemas.microsoft.com/office/drawing/2014/main" id="{B731DA93-229D-2B81-87E8-6CCF71E73F82}"/>
              </a:ext>
            </a:extLst>
          </p:cNvPr>
          <p:cNvSpPr txBox="1">
            <a:spLocks/>
          </p:cNvSpPr>
          <p:nvPr/>
        </p:nvSpPr>
        <p:spPr>
          <a:xfrm>
            <a:off x="3712496" y="6881812"/>
            <a:ext cx="2674017" cy="1612776"/>
          </a:xfrm>
          <a:prstGeom prst="rect">
            <a:avLst/>
          </a:prstGeom>
        </p:spPr>
        <p:txBody>
          <a:bodyPr vert="horz" lIns="91440" tIns="45720" rIns="91440" bIns="45720" rtlCol="0" anchor="t" anchorCtr="0">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FRYS</a:t>
            </a:r>
          </a:p>
          <a:p>
            <a:pPr algn="ctr"/>
            <a:endParaRPr lang="en-SE" sz="1200" dirty="0">
              <a:latin typeface="Calibri Light" panose="020F0302020204030204" pitchFamily="34" charset="0"/>
              <a:ea typeface="Lato Light" panose="020F0502020204030203" pitchFamily="34" charset="0"/>
              <a:cs typeface="Calibri Light" panose="020F0302020204030204" pitchFamily="34" charset="0"/>
            </a:endParaRPr>
          </a:p>
          <a:p>
            <a:r>
              <a:rPr lang="sv-SE" sz="1200" dirty="0">
                <a:latin typeface="Calibri Light" panose="020F0302020204030204" pitchFamily="34" charset="0"/>
                <a:ea typeface="Lato Light" panose="020F0502020204030203" pitchFamily="34" charset="0"/>
                <a:cs typeface="Calibri Light" panose="020F0302020204030204" pitchFamily="34" charset="0"/>
              </a:rPr>
              <a:t>I djurvärlden motsvarar denna reaktion att spela död. I människor visar denna reaktion sig som oförmågan att kommunicera, reagera eller göra något för att försvara sig. Vissa upplever det som om de blir paralyserade och kan även uppleva fysisk kyla i kroppen.</a:t>
            </a:r>
          </a:p>
        </p:txBody>
      </p:sp>
    </p:spTree>
    <p:extLst>
      <p:ext uri="{BB962C8B-B14F-4D97-AF65-F5344CB8AC3E}">
        <p14:creationId xmlns:p14="http://schemas.microsoft.com/office/powerpoint/2010/main" val="3324501537"/>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67D497-B9EB-7E7D-9EB8-ACD3CE8F5E3E}"/>
              </a:ext>
            </a:extLst>
          </p:cNvPr>
          <p:cNvSpPr/>
          <p:nvPr/>
        </p:nvSpPr>
        <p:spPr>
          <a:xfrm>
            <a:off x="0" y="470254"/>
            <a:ext cx="4377102"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9" name="Content Placeholder 2">
            <a:extLst>
              <a:ext uri="{FF2B5EF4-FFF2-40B4-BE49-F238E27FC236}">
                <a16:creationId xmlns:a16="http://schemas.microsoft.com/office/drawing/2014/main" id="{F9D09B19-EB7C-CD47-9518-397D087092F9}"/>
              </a:ext>
            </a:extLst>
          </p:cNvPr>
          <p:cNvSpPr txBox="1">
            <a:spLocks/>
          </p:cNvSpPr>
          <p:nvPr/>
        </p:nvSpPr>
        <p:spPr>
          <a:xfrm>
            <a:off x="382642" y="1692893"/>
            <a:ext cx="6160015" cy="461665"/>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latin typeface="Lato" panose="020F0502020204030203" pitchFamily="34" charset="0"/>
                <a:ea typeface="Lato" panose="020F0502020204030203" pitchFamily="34" charset="0"/>
                <a:cs typeface="Lato" panose="020F0502020204030203" pitchFamily="34" charset="0"/>
              </a:rPr>
              <a:t>Det är möjligt att skapa en trygg plats för andra (och på så sätt minska risken för att de agerar genom att kämpa, fly eller frysa).</a:t>
            </a:r>
          </a:p>
        </p:txBody>
      </p:sp>
      <p:sp>
        <p:nvSpPr>
          <p:cNvPr id="4" name="Title 3">
            <a:extLst>
              <a:ext uri="{FF2B5EF4-FFF2-40B4-BE49-F238E27FC236}">
                <a16:creationId xmlns:a16="http://schemas.microsoft.com/office/drawing/2014/main" id="{8B685489-F711-208F-E4E3-A6C14DE57E1C}"/>
              </a:ext>
            </a:extLst>
          </p:cNvPr>
          <p:cNvSpPr>
            <a:spLocks noGrp="1"/>
          </p:cNvSpPr>
          <p:nvPr>
            <p:ph type="title"/>
          </p:nvPr>
        </p:nvSpPr>
        <p:spPr>
          <a:xfrm>
            <a:off x="471488" y="527406"/>
            <a:ext cx="5915025" cy="830997"/>
          </a:xfrm>
        </p:spPr>
        <p:txBody>
          <a:bodyPr>
            <a:normAutofit/>
          </a:bodyPr>
          <a:lstStyle/>
          <a:p>
            <a:r>
              <a:rPr lang="sv-SE" sz="4000" dirty="0">
                <a:latin typeface="Bebas Neue Pro SmE Bk" panose="020B0406020202050201" pitchFamily="34" charset="77"/>
              </a:rPr>
              <a:t>Skapa trygghet</a:t>
            </a:r>
          </a:p>
        </p:txBody>
      </p:sp>
      <p:pic>
        <p:nvPicPr>
          <p:cNvPr id="15" name="Picture 14" descr="Logo&#10;&#10;Description automatically generated">
            <a:extLst>
              <a:ext uri="{FF2B5EF4-FFF2-40B4-BE49-F238E27FC236}">
                <a16:creationId xmlns:a16="http://schemas.microsoft.com/office/drawing/2014/main" id="{F7E5A379-DFF5-855A-BB7F-D04AE18A7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5320" y="9491807"/>
            <a:ext cx="1204574" cy="322581"/>
          </a:xfrm>
          <a:prstGeom prst="rect">
            <a:avLst/>
          </a:prstGeom>
        </p:spPr>
      </p:pic>
      <p:sp>
        <p:nvSpPr>
          <p:cNvPr id="2" name="Content Placeholder 2">
            <a:extLst>
              <a:ext uri="{FF2B5EF4-FFF2-40B4-BE49-F238E27FC236}">
                <a16:creationId xmlns:a16="http://schemas.microsoft.com/office/drawing/2014/main" id="{57D9E011-A8BF-0CC4-F4B6-64DA143D7637}"/>
              </a:ext>
            </a:extLst>
          </p:cNvPr>
          <p:cNvSpPr txBox="1">
            <a:spLocks/>
          </p:cNvSpPr>
          <p:nvPr/>
        </p:nvSpPr>
        <p:spPr>
          <a:xfrm>
            <a:off x="382641" y="2460300"/>
            <a:ext cx="6160015" cy="3102837"/>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buNone/>
            </a:pPr>
            <a:r>
              <a:rPr lang="sv-SE" sz="1200" dirty="0">
                <a:latin typeface="Lato" panose="020F0502020204030203" pitchFamily="34" charset="0"/>
                <a:ea typeface="Lato" panose="020F0502020204030203" pitchFamily="34" charset="0"/>
                <a:cs typeface="Lato" panose="020F0502020204030203" pitchFamily="34" charset="0"/>
              </a:rPr>
              <a:t>Här är era förslag på hur du kan skapa trygghet för andra på möten:</a:t>
            </a:r>
          </a:p>
          <a:p>
            <a:pPr marL="0" indent="0">
              <a:buNone/>
            </a:pPr>
            <a:endParaRPr lang="sv-SE" sz="1200"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sv-SE" sz="1200" dirty="0">
                <a:latin typeface="Lato" panose="020F0502020204030203" pitchFamily="34" charset="0"/>
                <a:ea typeface="Lato" panose="020F0502020204030203" pitchFamily="34" charset="0"/>
                <a:cs typeface="Lato" panose="020F0502020204030203" pitchFamily="34" charset="0"/>
              </a:rPr>
              <a:t>Klargöra tydliga tidsramar och informera i förväg för att undvika överraskningar.</a:t>
            </a:r>
          </a:p>
          <a:p>
            <a:pPr>
              <a:lnSpc>
                <a:spcPct val="150000"/>
              </a:lnSpc>
            </a:pPr>
            <a:r>
              <a:rPr lang="sv-SE" sz="1200" dirty="0">
                <a:latin typeface="Lato" panose="020F0502020204030203" pitchFamily="34" charset="0"/>
                <a:ea typeface="Lato" panose="020F0502020204030203" pitchFamily="34" charset="0"/>
                <a:cs typeface="Lato" panose="020F0502020204030203" pitchFamily="34" charset="0"/>
              </a:rPr>
              <a:t>Etablera gemensamma spelregler, såsom att respektera varandra, tala utan att avbryta och undvika personliga angrepp.</a:t>
            </a:r>
          </a:p>
          <a:p>
            <a:pPr>
              <a:lnSpc>
                <a:spcPct val="150000"/>
              </a:lnSpc>
            </a:pPr>
            <a:r>
              <a:rPr lang="sv-SE" sz="1200" dirty="0">
                <a:latin typeface="Lato" panose="020F0502020204030203" pitchFamily="34" charset="0"/>
                <a:ea typeface="Lato" panose="020F0502020204030203" pitchFamily="34" charset="0"/>
                <a:cs typeface="Lato" panose="020F0502020204030203" pitchFamily="34" charset="0"/>
              </a:rPr>
              <a:t>Avstå från att prata negativt om någon som inte är närvarande på mötet.</a:t>
            </a:r>
          </a:p>
          <a:p>
            <a:pPr>
              <a:lnSpc>
                <a:spcPct val="150000"/>
              </a:lnSpc>
            </a:pPr>
            <a:r>
              <a:rPr lang="sv-SE" sz="1200" dirty="0">
                <a:latin typeface="Lato" panose="020F0502020204030203" pitchFamily="34" charset="0"/>
                <a:ea typeface="Lato" panose="020F0502020204030203" pitchFamily="34" charset="0"/>
                <a:cs typeface="Lato" panose="020F0502020204030203" pitchFamily="34" charset="0"/>
              </a:rPr>
              <a:t>Sträva efter effektiv kommunikation genom att lyssna aktivt och presentera dina tankar tydligt.</a:t>
            </a:r>
          </a:p>
          <a:p>
            <a:pPr>
              <a:lnSpc>
                <a:spcPct val="150000"/>
              </a:lnSpc>
            </a:pPr>
            <a:r>
              <a:rPr lang="sv-SE" sz="1200" dirty="0">
                <a:latin typeface="Lato" panose="020F0502020204030203" pitchFamily="34" charset="0"/>
                <a:ea typeface="Lato" panose="020F0502020204030203" pitchFamily="34" charset="0"/>
                <a:cs typeface="Lato" panose="020F0502020204030203" pitchFamily="34" charset="0"/>
              </a:rPr>
              <a:t>Bekräfta och visa respekt för andras idéer och känslor.</a:t>
            </a:r>
          </a:p>
          <a:p>
            <a:pPr>
              <a:lnSpc>
                <a:spcPct val="150000"/>
              </a:lnSpc>
            </a:pPr>
            <a:r>
              <a:rPr lang="sv-SE" sz="1200" dirty="0">
                <a:latin typeface="Lato" panose="020F0502020204030203" pitchFamily="34" charset="0"/>
                <a:ea typeface="Lato" panose="020F0502020204030203" pitchFamily="34" charset="0"/>
                <a:cs typeface="Lato" panose="020F0502020204030203" pitchFamily="34" charset="0"/>
              </a:rPr>
              <a:t>Ta initiativ att lösa spänningar när de uppstår.</a:t>
            </a:r>
          </a:p>
          <a:p>
            <a:pPr>
              <a:lnSpc>
                <a:spcPct val="150000"/>
              </a:lnSpc>
            </a:pPr>
            <a:r>
              <a:rPr lang="sv-SE" sz="1200" dirty="0">
                <a:latin typeface="Lato" panose="020F0502020204030203" pitchFamily="34" charset="0"/>
                <a:ea typeface="Lato" panose="020F0502020204030203" pitchFamily="34" charset="0"/>
                <a:cs typeface="Lato" panose="020F0502020204030203" pitchFamily="34" charset="0"/>
              </a:rPr>
              <a:t>Stödja varandra inför och efter möten</a:t>
            </a:r>
          </a:p>
        </p:txBody>
      </p:sp>
      <p:sp>
        <p:nvSpPr>
          <p:cNvPr id="6" name="TextBox 5">
            <a:extLst>
              <a:ext uri="{FF2B5EF4-FFF2-40B4-BE49-F238E27FC236}">
                <a16:creationId xmlns:a16="http://schemas.microsoft.com/office/drawing/2014/main" id="{C8750C97-8B48-C549-7B6C-EE83F92FE5FC}"/>
              </a:ext>
            </a:extLst>
          </p:cNvPr>
          <p:cNvSpPr txBox="1"/>
          <p:nvPr/>
        </p:nvSpPr>
        <p:spPr>
          <a:xfrm>
            <a:off x="393416" y="5819312"/>
            <a:ext cx="6071168" cy="3231654"/>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Här följer fler förslag</a:t>
            </a:r>
          </a:p>
          <a:p>
            <a:endParaRPr lang="sv-SE"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Skapa en inkluderande miljö där alla känner sig välkomna och sedda.</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Ge möjlighet för alla att delta genom att uppmuntra och inkludera olika röster och åsikter.</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Erbjuda möjligheter till pauser och reflektion för att hantera eventuell stress eller överbelastning.</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Visa öppenhet och flexibilitet för att anpassa mötet efter deltagarnas behov och önskemål.</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Erbjuda tydliga och konkreta mötesagendor i förväg för att alla ska kunna förbereda sig.</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Visa empati och förståelse för olika perspektiv och livs- och arbetsomständigheter.</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Säkerställ att mötesutrymmet är fysiskt och känslomässigt säkert för alla deltagare.</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Uppmuntra till ömsesidig respekt och öppen dialog genom att skapa en atmosfär av tillit och samarbete.</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Följa upp och utvärdera mötet för att säkerställa att eventuella problem eller behov adresseras på ett konstruktivt sätt.</a:t>
            </a:r>
          </a:p>
        </p:txBody>
      </p:sp>
    </p:spTree>
    <p:extLst>
      <p:ext uri="{BB962C8B-B14F-4D97-AF65-F5344CB8AC3E}">
        <p14:creationId xmlns:p14="http://schemas.microsoft.com/office/powerpoint/2010/main" val="33332612"/>
      </p:ext>
    </p:extLst>
  </p:cSld>
  <p:clrMapOvr>
    <a:masterClrMapping/>
  </p:clrMapOvr>
  <mc:AlternateContent xmlns:mc="http://schemas.openxmlformats.org/markup-compatibility/2006">
    <mc:Choice xmlns:p14="http://schemas.microsoft.com/office/powerpoint/2010/main" Requires="p14">
      <p:transition spd="slow" p14:dur="1500" advClick="0" advTm="7000">
        <p:fade/>
      </p:transition>
    </mc:Choice>
    <mc:Fallback>
      <p:transition spd="slow" advClick="0"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7F86-9850-A135-EFEA-8931CC565CC1}"/>
              </a:ext>
            </a:extLst>
          </p:cNvPr>
          <p:cNvSpPr>
            <a:spLocks noGrp="1"/>
          </p:cNvSpPr>
          <p:nvPr>
            <p:ph type="title"/>
          </p:nvPr>
        </p:nvSpPr>
        <p:spPr/>
        <p:txBody>
          <a:bodyPr>
            <a:normAutofit/>
          </a:bodyPr>
          <a:lstStyle/>
          <a:p>
            <a:r>
              <a:rPr lang="sv-SE" sz="4000" dirty="0">
                <a:latin typeface="Bebas Neue Pro SmE Bk" panose="020B0406020202050201" pitchFamily="34" charset="77"/>
              </a:rPr>
              <a:t>Nyfikenhet kontra försvar</a:t>
            </a:r>
          </a:p>
        </p:txBody>
      </p:sp>
      <p:pic>
        <p:nvPicPr>
          <p:cNvPr id="6" name="Picture 5" descr="A cartoon of a person with a arrow pointing at a bull&#10;&#10;Description automatically generated">
            <a:extLst>
              <a:ext uri="{FF2B5EF4-FFF2-40B4-BE49-F238E27FC236}">
                <a16:creationId xmlns:a16="http://schemas.microsoft.com/office/drawing/2014/main" id="{F6F1564C-BEEE-69B7-444D-AD286E742CEB}"/>
              </a:ext>
            </a:extLst>
          </p:cNvPr>
          <p:cNvPicPr>
            <a:picLocks noChangeAspect="1"/>
          </p:cNvPicPr>
          <p:nvPr/>
        </p:nvPicPr>
        <p:blipFill>
          <a:blip r:embed="rId2"/>
          <a:stretch>
            <a:fillRect/>
          </a:stretch>
        </p:blipFill>
        <p:spPr>
          <a:xfrm>
            <a:off x="3378101" y="3873875"/>
            <a:ext cx="3008412" cy="2271725"/>
          </a:xfrm>
          <a:prstGeom prst="rect">
            <a:avLst/>
          </a:prstGeom>
        </p:spPr>
      </p:pic>
      <p:sp>
        <p:nvSpPr>
          <p:cNvPr id="7" name="TextBox 6">
            <a:extLst>
              <a:ext uri="{FF2B5EF4-FFF2-40B4-BE49-F238E27FC236}">
                <a16:creationId xmlns:a16="http://schemas.microsoft.com/office/drawing/2014/main" id="{35D8895B-2EBF-E4C6-E454-8FB82D54AA5A}"/>
              </a:ext>
            </a:extLst>
          </p:cNvPr>
          <p:cNvSpPr txBox="1"/>
          <p:nvPr/>
        </p:nvSpPr>
        <p:spPr>
          <a:xfrm>
            <a:off x="578644" y="4052888"/>
            <a:ext cx="2475309" cy="1598964"/>
          </a:xfrm>
          <a:prstGeom prst="rect">
            <a:avLst/>
          </a:prstGeom>
          <a:noFill/>
        </p:spPr>
        <p:txBody>
          <a:bodyPr wrap="square" rtlCol="0">
            <a:spAutoFit/>
          </a:bodyPr>
          <a:lstStyle/>
          <a:p>
            <a:pPr algn="ctr"/>
            <a:r>
              <a:rPr lang="sv-SE" sz="1350" b="1" dirty="0">
                <a:latin typeface="Sabon LT Pro" panose="02020502050506090303" pitchFamily="18" charset="77"/>
              </a:rPr>
              <a:t>Prova nyfikenhetsknappen</a:t>
            </a:r>
          </a:p>
          <a:p>
            <a:pPr algn="ctr"/>
            <a:endParaRPr lang="sv-SE" sz="1350" b="1" dirty="0">
              <a:latin typeface="Sabon LT Pro" panose="02020502050506090303" pitchFamily="18" charset="77"/>
            </a:endParaRPr>
          </a:p>
          <a:p>
            <a:endParaRPr lang="sv-SE" sz="1013" i="1" dirty="0">
              <a:latin typeface="Sabon LT Pro" panose="02020502050506090303" pitchFamily="18" charset="77"/>
            </a:endParaRPr>
          </a:p>
          <a:p>
            <a:endParaRPr lang="sv-SE" sz="1013" i="1" dirty="0">
              <a:latin typeface="Sabon LT Pro" panose="02020502050506090303" pitchFamily="18" charset="77"/>
            </a:endParaRPr>
          </a:p>
          <a:p>
            <a:endParaRPr lang="sv-SE" sz="1013" i="1" dirty="0">
              <a:latin typeface="Sabon LT Pro" panose="02020502050506090303" pitchFamily="18" charset="77"/>
            </a:endParaRPr>
          </a:p>
          <a:p>
            <a:endParaRPr lang="sv-SE" sz="1013" i="1" dirty="0">
              <a:latin typeface="Sabon LT Pro" panose="02020502050506090303" pitchFamily="18" charset="77"/>
            </a:endParaRPr>
          </a:p>
          <a:p>
            <a:r>
              <a:rPr lang="sv-SE" sz="1013" i="1" dirty="0">
                <a:latin typeface="Sabon LT Pro" panose="02020502050506090303" pitchFamily="18" charset="77"/>
              </a:rPr>
              <a:t>I stället för en kritisk inställning, byt till nyfikenhet.</a:t>
            </a:r>
          </a:p>
          <a:p>
            <a:endParaRPr lang="sv-SE" sz="1013" i="1" dirty="0">
              <a:latin typeface="Sabon LT Pro" panose="02020502050506090303" pitchFamily="18" charset="77"/>
            </a:endParaRPr>
          </a:p>
        </p:txBody>
      </p:sp>
      <p:sp>
        <p:nvSpPr>
          <p:cNvPr id="8" name="Oval 7">
            <a:extLst>
              <a:ext uri="{FF2B5EF4-FFF2-40B4-BE49-F238E27FC236}">
                <a16:creationId xmlns:a16="http://schemas.microsoft.com/office/drawing/2014/main" id="{1398F3FC-D90C-E722-0764-CBEF62036690}"/>
              </a:ext>
            </a:extLst>
          </p:cNvPr>
          <p:cNvSpPr/>
          <p:nvPr/>
        </p:nvSpPr>
        <p:spPr>
          <a:xfrm>
            <a:off x="1530897" y="4414345"/>
            <a:ext cx="570803" cy="57080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50" b="1" dirty="0">
                <a:latin typeface="Lato" panose="020F0502020204030203" pitchFamily="34" charset="0"/>
                <a:ea typeface="Lato" panose="020F0502020204030203" pitchFamily="34" charset="0"/>
                <a:cs typeface="Lato" panose="020F0502020204030203" pitchFamily="34" charset="0"/>
              </a:rPr>
              <a:t>?</a:t>
            </a:r>
            <a:endParaRPr lang="sv-SE" sz="1013" b="1" dirty="0">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B3CC5F10-BFED-6C33-8F9D-43BC71326682}"/>
              </a:ext>
            </a:extLst>
          </p:cNvPr>
          <p:cNvSpPr txBox="1"/>
          <p:nvPr/>
        </p:nvSpPr>
        <p:spPr>
          <a:xfrm>
            <a:off x="578645" y="2072776"/>
            <a:ext cx="5807868" cy="1169551"/>
          </a:xfrm>
          <a:prstGeom prst="rect">
            <a:avLst/>
          </a:prstGeom>
          <a:noFill/>
        </p:spPr>
        <p:txBody>
          <a:bodyPr wrap="square" rtlCol="0">
            <a:spAutoFit/>
          </a:bodyPr>
          <a:lstStyle/>
          <a:p>
            <a:r>
              <a:rPr lang="sv-SE" sz="1400" dirty="0">
                <a:latin typeface="Lato" panose="020F0502020204030203" pitchFamily="34" charset="0"/>
                <a:ea typeface="Lato" panose="020F0502020204030203" pitchFamily="34" charset="0"/>
                <a:cs typeface="Lato" panose="020F0502020204030203" pitchFamily="34" charset="0"/>
              </a:rPr>
              <a:t>Vi kan inte vara defensive (i försvar mot en upplevd fara) och i en öppen, social tillstånd samtidigt. Om du märker att du är i kamp, flykt eller frys respons, kan du testa att medvetet välja att byta till en nyfiken inställning. Testa det nästa gång du upplever stress och blir irriterad, frustrerad, kritiskt eller vill undvika en obehaglig situation. </a:t>
            </a:r>
          </a:p>
        </p:txBody>
      </p:sp>
      <p:sp>
        <p:nvSpPr>
          <p:cNvPr id="5" name="TextBox 4">
            <a:extLst>
              <a:ext uri="{FF2B5EF4-FFF2-40B4-BE49-F238E27FC236}">
                <a16:creationId xmlns:a16="http://schemas.microsoft.com/office/drawing/2014/main" id="{DF46E5E5-A6C8-0C4A-FD19-6BB2722BD328}"/>
              </a:ext>
            </a:extLst>
          </p:cNvPr>
          <p:cNvSpPr txBox="1"/>
          <p:nvPr/>
        </p:nvSpPr>
        <p:spPr>
          <a:xfrm>
            <a:off x="578645" y="6707051"/>
            <a:ext cx="5807868" cy="984885"/>
          </a:xfrm>
          <a:prstGeom prst="rect">
            <a:avLst/>
          </a:prstGeom>
          <a:noFill/>
        </p:spPr>
        <p:txBody>
          <a:bodyPr wrap="square" rtlCol="0">
            <a:spAutoFit/>
          </a:bodyPr>
          <a:lstStyle/>
          <a:p>
            <a:r>
              <a:rPr lang="sv-SE" sz="1600" b="1" dirty="0">
                <a:latin typeface="Lato" panose="020F0502020204030203" pitchFamily="34" charset="0"/>
                <a:ea typeface="Lato" panose="020F0502020204030203" pitchFamily="34" charset="0"/>
                <a:cs typeface="Lato" panose="020F0502020204030203" pitchFamily="34" charset="0"/>
              </a:rPr>
              <a:t>Som förhållningssätt</a:t>
            </a:r>
          </a:p>
          <a:p>
            <a:r>
              <a:rPr lang="sv-SE" sz="1400" dirty="0">
                <a:latin typeface="Lato" panose="020F0502020204030203" pitchFamily="34" charset="0"/>
                <a:ea typeface="Lato" panose="020F0502020204030203" pitchFamily="34" charset="0"/>
                <a:cs typeface="Lato" panose="020F0502020204030203" pitchFamily="34" charset="0"/>
              </a:rPr>
              <a:t>Nyfikenhet kan också vara en attityd eller förhållningssätt som du väljer att använda för att förebygga eller hantera konflikter – oavsett om du själv är inblandad eller om du leder ett samtal. </a:t>
            </a:r>
          </a:p>
        </p:txBody>
      </p:sp>
      <p:pic>
        <p:nvPicPr>
          <p:cNvPr id="9" name="Picture 8" descr="Logo&#10;&#10;Description automatically generated">
            <a:extLst>
              <a:ext uri="{FF2B5EF4-FFF2-40B4-BE49-F238E27FC236}">
                <a16:creationId xmlns:a16="http://schemas.microsoft.com/office/drawing/2014/main" id="{311905BF-9CEE-8408-B674-A164693C1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5583" y="9457185"/>
            <a:ext cx="1204574" cy="322581"/>
          </a:xfrm>
          <a:prstGeom prst="rect">
            <a:avLst/>
          </a:prstGeom>
        </p:spPr>
      </p:pic>
    </p:spTree>
    <p:extLst>
      <p:ext uri="{BB962C8B-B14F-4D97-AF65-F5344CB8AC3E}">
        <p14:creationId xmlns:p14="http://schemas.microsoft.com/office/powerpoint/2010/main" val="2680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ainbow colored line with spirals&#10;&#10;Description automatically generated">
            <a:extLst>
              <a:ext uri="{FF2B5EF4-FFF2-40B4-BE49-F238E27FC236}">
                <a16:creationId xmlns:a16="http://schemas.microsoft.com/office/drawing/2014/main" id="{79AEA14D-2DB5-EA90-355B-798D61D07FDF}"/>
              </a:ext>
            </a:extLst>
          </p:cNvPr>
          <p:cNvPicPr>
            <a:picLocks noChangeAspect="1"/>
          </p:cNvPicPr>
          <p:nvPr/>
        </p:nvPicPr>
        <p:blipFill rotWithShape="1">
          <a:blip r:embed="rId2"/>
          <a:srcRect l="1" r="57151"/>
          <a:stretch/>
        </p:blipFill>
        <p:spPr>
          <a:xfrm>
            <a:off x="2436704" y="4284679"/>
            <a:ext cx="1572669" cy="3937000"/>
          </a:xfrm>
          <a:prstGeom prst="rect">
            <a:avLst/>
          </a:prstGeom>
        </p:spPr>
      </p:pic>
      <p:sp>
        <p:nvSpPr>
          <p:cNvPr id="3" name="TextBox 2">
            <a:extLst>
              <a:ext uri="{FF2B5EF4-FFF2-40B4-BE49-F238E27FC236}">
                <a16:creationId xmlns:a16="http://schemas.microsoft.com/office/drawing/2014/main" id="{45B34765-1017-F5F7-E18B-C28E50081DC4}"/>
              </a:ext>
            </a:extLst>
          </p:cNvPr>
          <p:cNvSpPr txBox="1"/>
          <p:nvPr/>
        </p:nvSpPr>
        <p:spPr>
          <a:xfrm>
            <a:off x="471488" y="5329695"/>
            <a:ext cx="2337706" cy="1600438"/>
          </a:xfrm>
          <a:prstGeom prst="rect">
            <a:avLst/>
          </a:prstGeom>
          <a:noFill/>
        </p:spPr>
        <p:txBody>
          <a:bodyPr wrap="square" rtlCol="0">
            <a:spAutoFit/>
          </a:bodyPr>
          <a:lstStyle/>
          <a:p>
            <a:pPr marL="285750" indent="-285750">
              <a:buFont typeface="Arial" panose="020B0604020202020204" pitchFamily="34" charset="0"/>
              <a:buChar char="•"/>
            </a:pPr>
            <a:r>
              <a:rPr lang="sv-SE" sz="1400"/>
              <a:t>Fokus blir smalare</a:t>
            </a:r>
          </a:p>
          <a:p>
            <a:pPr marL="285750" indent="-285750">
              <a:buFont typeface="Arial" panose="020B0604020202020204" pitchFamily="34" charset="0"/>
              <a:buChar char="•"/>
            </a:pPr>
            <a:r>
              <a:rPr lang="sv-SE" sz="1400"/>
              <a:t>Vi blir mer självupptagen</a:t>
            </a:r>
          </a:p>
          <a:p>
            <a:pPr marL="285750" indent="-285750">
              <a:buFont typeface="Arial" panose="020B0604020202020204" pitchFamily="34" charset="0"/>
              <a:buChar char="•"/>
            </a:pPr>
            <a:r>
              <a:rPr lang="sv-SE" sz="1400"/>
              <a:t>Vi kan bli defensiv</a:t>
            </a:r>
          </a:p>
          <a:p>
            <a:pPr marL="285750" indent="-285750">
              <a:buFont typeface="Arial" panose="020B0604020202020204" pitchFamily="34" charset="0"/>
              <a:buChar char="•"/>
            </a:pPr>
            <a:r>
              <a:rPr lang="sv-SE" sz="1400"/>
              <a:t>Det uppstår en känsla av “vi mot dom”</a:t>
            </a:r>
          </a:p>
          <a:p>
            <a:pPr marL="285750" indent="-285750">
              <a:buFont typeface="Arial" panose="020B0604020202020204" pitchFamily="34" charset="0"/>
              <a:buChar char="•"/>
            </a:pPr>
            <a:r>
              <a:rPr lang="sv-SE" sz="1400"/>
              <a:t>Fiendebilder skapas </a:t>
            </a:r>
          </a:p>
          <a:p>
            <a:pPr marL="285750" indent="-285750">
              <a:buFont typeface="Arial" panose="020B0604020202020204" pitchFamily="34" charset="0"/>
              <a:buChar char="•"/>
            </a:pPr>
            <a:endParaRPr lang="sv-SE" sz="1400"/>
          </a:p>
        </p:txBody>
      </p:sp>
      <p:sp>
        <p:nvSpPr>
          <p:cNvPr id="4" name="TextBox 3">
            <a:extLst>
              <a:ext uri="{FF2B5EF4-FFF2-40B4-BE49-F238E27FC236}">
                <a16:creationId xmlns:a16="http://schemas.microsoft.com/office/drawing/2014/main" id="{23E2F0F6-23C1-E970-F329-CA15C3B8137F}"/>
              </a:ext>
            </a:extLst>
          </p:cNvPr>
          <p:cNvSpPr txBox="1"/>
          <p:nvPr/>
        </p:nvSpPr>
        <p:spPr>
          <a:xfrm>
            <a:off x="4157067" y="5335091"/>
            <a:ext cx="2154476" cy="2031325"/>
          </a:xfrm>
          <a:prstGeom prst="rect">
            <a:avLst/>
          </a:prstGeom>
          <a:noFill/>
        </p:spPr>
        <p:txBody>
          <a:bodyPr wrap="square" rtlCol="0">
            <a:spAutoFit/>
          </a:bodyPr>
          <a:lstStyle/>
          <a:p>
            <a:pPr marL="285750" indent="-285750">
              <a:buFont typeface="Arial" panose="020B0604020202020204" pitchFamily="34" charset="0"/>
              <a:buChar char="•"/>
            </a:pPr>
            <a:r>
              <a:rPr lang="sv-SE" sz="1400"/>
              <a:t>Vi blir mer förvirrade</a:t>
            </a:r>
          </a:p>
          <a:p>
            <a:pPr marL="285750" indent="-285750">
              <a:buFont typeface="Arial" panose="020B0604020202020204" pitchFamily="34" charset="0"/>
              <a:buChar char="•"/>
            </a:pPr>
            <a:r>
              <a:rPr lang="sv-SE" sz="1400"/>
              <a:t>Vi får ingen klarhet eller blir mindre klart</a:t>
            </a:r>
          </a:p>
          <a:p>
            <a:pPr marL="285750" indent="-285750">
              <a:buFont typeface="Arial" panose="020B0604020202020204" pitchFamily="34" charset="0"/>
              <a:buChar char="•"/>
            </a:pPr>
            <a:r>
              <a:rPr lang="sv-SE" sz="1400"/>
              <a:t>Osärkerhet ökar</a:t>
            </a:r>
          </a:p>
          <a:p>
            <a:pPr marL="285750" indent="-285750">
              <a:buFont typeface="Arial" panose="020B0604020202020204" pitchFamily="34" charset="0"/>
              <a:buChar char="•"/>
            </a:pPr>
            <a:r>
              <a:rPr lang="sv-SE" sz="1400"/>
              <a:t>Vi upplever en brist på kontroll</a:t>
            </a:r>
          </a:p>
          <a:p>
            <a:pPr marL="285750" indent="-285750">
              <a:buFont typeface="Arial" panose="020B0604020202020204" pitchFamily="34" charset="0"/>
              <a:buChar char="•"/>
            </a:pPr>
            <a:r>
              <a:rPr lang="sv-SE" sz="1400"/>
              <a:t>Det kan uppstå en känsla av maktlöshet</a:t>
            </a:r>
          </a:p>
          <a:p>
            <a:pPr marL="285750" indent="-285750">
              <a:buFont typeface="Arial" panose="020B0604020202020204" pitchFamily="34" charset="0"/>
              <a:buChar char="•"/>
            </a:pPr>
            <a:endParaRPr lang="sv-SE" sz="1400"/>
          </a:p>
        </p:txBody>
      </p:sp>
      <p:sp>
        <p:nvSpPr>
          <p:cNvPr id="5" name="TextBox 4">
            <a:extLst>
              <a:ext uri="{FF2B5EF4-FFF2-40B4-BE49-F238E27FC236}">
                <a16:creationId xmlns:a16="http://schemas.microsoft.com/office/drawing/2014/main" id="{AEC902A8-9513-F3C0-7FA7-9E14035CD79F}"/>
              </a:ext>
            </a:extLst>
          </p:cNvPr>
          <p:cNvSpPr txBox="1"/>
          <p:nvPr/>
        </p:nvSpPr>
        <p:spPr>
          <a:xfrm>
            <a:off x="3223039" y="8221679"/>
            <a:ext cx="3163474" cy="307777"/>
          </a:xfrm>
          <a:prstGeom prst="rect">
            <a:avLst/>
          </a:prstGeom>
          <a:noFill/>
        </p:spPr>
        <p:txBody>
          <a:bodyPr wrap="square" rtlCol="0">
            <a:spAutoFit/>
          </a:bodyPr>
          <a:lstStyle/>
          <a:p>
            <a:r>
              <a:rPr lang="sv-SE" sz="1400" i="1" dirty="0"/>
              <a:t>Från Transformativ Medling</a:t>
            </a:r>
          </a:p>
        </p:txBody>
      </p:sp>
      <p:sp>
        <p:nvSpPr>
          <p:cNvPr id="6" name="Title 1">
            <a:extLst>
              <a:ext uri="{FF2B5EF4-FFF2-40B4-BE49-F238E27FC236}">
                <a16:creationId xmlns:a16="http://schemas.microsoft.com/office/drawing/2014/main" id="{9AAD1CB6-864F-724D-DF2E-3CBED8869587}"/>
              </a:ext>
            </a:extLst>
          </p:cNvPr>
          <p:cNvSpPr txBox="1">
            <a:spLocks/>
          </p:cNvSpPr>
          <p:nvPr/>
        </p:nvSpPr>
        <p:spPr>
          <a:xfrm>
            <a:off x="471488" y="527406"/>
            <a:ext cx="5915025" cy="1914702"/>
          </a:xfrm>
          <a:prstGeom prst="rect">
            <a:avLst/>
          </a:prstGeom>
        </p:spPr>
        <p:txBody>
          <a:bodyP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4000" dirty="0">
                <a:latin typeface="Bebas Neue Pro SmE Bk" panose="020B0406020202050201" pitchFamily="34" charset="77"/>
              </a:rPr>
              <a:t>Konfliktspiralen</a:t>
            </a:r>
          </a:p>
        </p:txBody>
      </p:sp>
      <p:sp>
        <p:nvSpPr>
          <p:cNvPr id="7" name="TextBox 6">
            <a:extLst>
              <a:ext uri="{FF2B5EF4-FFF2-40B4-BE49-F238E27FC236}">
                <a16:creationId xmlns:a16="http://schemas.microsoft.com/office/drawing/2014/main" id="{35DE248D-D515-7D6F-2A0B-3FCC417AD523}"/>
              </a:ext>
            </a:extLst>
          </p:cNvPr>
          <p:cNvSpPr txBox="1"/>
          <p:nvPr/>
        </p:nvSpPr>
        <p:spPr>
          <a:xfrm>
            <a:off x="578645" y="2072776"/>
            <a:ext cx="5807868" cy="1384995"/>
          </a:xfrm>
          <a:prstGeom prst="rect">
            <a:avLst/>
          </a:prstGeom>
          <a:noFill/>
        </p:spPr>
        <p:txBody>
          <a:bodyPr wrap="square" rtlCol="0">
            <a:spAutoFit/>
          </a:bodyPr>
          <a:lstStyle/>
          <a:p>
            <a:r>
              <a:rPr lang="sv-SE" sz="1400" dirty="0">
                <a:latin typeface="Lato" panose="020F0502020204030203" pitchFamily="34" charset="0"/>
                <a:ea typeface="Lato" panose="020F0502020204030203" pitchFamily="34" charset="0"/>
                <a:cs typeface="Lato" panose="020F0502020204030203" pitchFamily="34" charset="0"/>
              </a:rPr>
              <a:t>När vi hamnar i konflikt eller känner oss hotade på något sätt, minskar vår förmåga till öppenhet och klarhet. Härnere ser du några kännetecken av en eskalerande konflikt. </a:t>
            </a:r>
          </a:p>
          <a:p>
            <a:endParaRPr lang="sv-SE" sz="1400" dirty="0">
              <a:latin typeface="Lato" panose="020F0502020204030203" pitchFamily="34" charset="0"/>
              <a:ea typeface="Lato" panose="020F0502020204030203" pitchFamily="34" charset="0"/>
              <a:cs typeface="Lato" panose="020F0502020204030203" pitchFamily="34" charset="0"/>
            </a:endParaRPr>
          </a:p>
          <a:p>
            <a:r>
              <a:rPr lang="sv-SE" sz="1400" dirty="0">
                <a:latin typeface="Lato" panose="020F0502020204030203" pitchFamily="34" charset="0"/>
                <a:ea typeface="Lato" panose="020F0502020204030203" pitchFamily="34" charset="0"/>
                <a:cs typeface="Lato" panose="020F0502020204030203" pitchFamily="34" charset="0"/>
              </a:rPr>
              <a:t>Tänk på en konfliktsituation. Känner du igen några av dessa i dig själv eller i andra?</a:t>
            </a:r>
          </a:p>
        </p:txBody>
      </p:sp>
      <p:pic>
        <p:nvPicPr>
          <p:cNvPr id="8" name="Picture 7" descr="Logo&#10;&#10;Description automatically generated">
            <a:extLst>
              <a:ext uri="{FF2B5EF4-FFF2-40B4-BE49-F238E27FC236}">
                <a16:creationId xmlns:a16="http://schemas.microsoft.com/office/drawing/2014/main" id="{625A5454-521F-89AF-DE79-BC9E23C1F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5583" y="9457185"/>
            <a:ext cx="1204574" cy="322581"/>
          </a:xfrm>
          <a:prstGeom prst="rect">
            <a:avLst/>
          </a:prstGeom>
        </p:spPr>
      </p:pic>
    </p:spTree>
    <p:extLst>
      <p:ext uri="{BB962C8B-B14F-4D97-AF65-F5344CB8AC3E}">
        <p14:creationId xmlns:p14="http://schemas.microsoft.com/office/powerpoint/2010/main" val="283072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658EE40-A27B-602B-3EDC-943105CF478E}"/>
              </a:ext>
            </a:extLst>
          </p:cNvPr>
          <p:cNvGrpSpPr/>
          <p:nvPr/>
        </p:nvGrpSpPr>
        <p:grpSpPr>
          <a:xfrm>
            <a:off x="317190" y="4383780"/>
            <a:ext cx="6076594" cy="1478004"/>
            <a:chOff x="1255363" y="2362118"/>
            <a:chExt cx="9876449" cy="2402237"/>
          </a:xfrm>
        </p:grpSpPr>
        <p:sp>
          <p:nvSpPr>
            <p:cNvPr id="3" name="Oval 2">
              <a:extLst>
                <a:ext uri="{FF2B5EF4-FFF2-40B4-BE49-F238E27FC236}">
                  <a16:creationId xmlns:a16="http://schemas.microsoft.com/office/drawing/2014/main" id="{5E015CB2-635C-D92C-6C94-1CD9DA00DBE8}"/>
                </a:ext>
              </a:extLst>
            </p:cNvPr>
            <p:cNvSpPr/>
            <p:nvPr/>
          </p:nvSpPr>
          <p:spPr>
            <a:xfrm>
              <a:off x="1255363" y="2362118"/>
              <a:ext cx="2402237" cy="2402237"/>
            </a:xfrm>
            <a:prstGeom prst="ellipse">
              <a:avLst/>
            </a:prstGeom>
            <a:gradFill flip="none" rotWithShape="1">
              <a:gsLst>
                <a:gs pos="0">
                  <a:schemeClr val="accent1">
                    <a:lumMod val="5000"/>
                    <a:lumOff val="95000"/>
                  </a:schemeClr>
                </a:gs>
                <a:gs pos="74000">
                  <a:schemeClr val="accent5">
                    <a:lumMod val="75000"/>
                    <a:alpha val="59896"/>
                  </a:schemeClr>
                </a:gs>
                <a:gs pos="99000">
                  <a:schemeClr val="accent5">
                    <a:lumMod val="5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4" name="Oval 3">
              <a:extLst>
                <a:ext uri="{FF2B5EF4-FFF2-40B4-BE49-F238E27FC236}">
                  <a16:creationId xmlns:a16="http://schemas.microsoft.com/office/drawing/2014/main" id="{EFFDEB9C-BFD7-85B7-E977-995A695D1365}"/>
                </a:ext>
              </a:extLst>
            </p:cNvPr>
            <p:cNvSpPr/>
            <p:nvPr/>
          </p:nvSpPr>
          <p:spPr>
            <a:xfrm>
              <a:off x="3746767" y="2362118"/>
              <a:ext cx="2402237" cy="2402237"/>
            </a:xfrm>
            <a:prstGeom prst="ellipse">
              <a:avLst/>
            </a:prstGeom>
            <a:gradFill flip="none" rotWithShape="1">
              <a:gsLst>
                <a:gs pos="0">
                  <a:schemeClr val="accent1">
                    <a:lumMod val="5000"/>
                    <a:lumOff val="95000"/>
                  </a:schemeClr>
                </a:gs>
                <a:gs pos="65000">
                  <a:srgbClr val="00B0F0">
                    <a:alpha val="40000"/>
                  </a:srgbClr>
                </a:gs>
                <a:gs pos="99000">
                  <a:srgbClr val="0070C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5" name="Oval 4">
              <a:extLst>
                <a:ext uri="{FF2B5EF4-FFF2-40B4-BE49-F238E27FC236}">
                  <a16:creationId xmlns:a16="http://schemas.microsoft.com/office/drawing/2014/main" id="{AD81ADAD-4476-1DB3-E74D-0A4BF1771E68}"/>
                </a:ext>
              </a:extLst>
            </p:cNvPr>
            <p:cNvSpPr/>
            <p:nvPr/>
          </p:nvSpPr>
          <p:spPr>
            <a:xfrm>
              <a:off x="6238171" y="2362118"/>
              <a:ext cx="2402237" cy="2402237"/>
            </a:xfrm>
            <a:prstGeom prst="ellipse">
              <a:avLst/>
            </a:prstGeom>
            <a:gradFill flip="none" rotWithShape="1">
              <a:gsLst>
                <a:gs pos="0">
                  <a:schemeClr val="accent1">
                    <a:lumMod val="5000"/>
                    <a:lumOff val="95000"/>
                  </a:schemeClr>
                </a:gs>
                <a:gs pos="74000">
                  <a:srgbClr val="D9CEF3"/>
                </a:gs>
                <a:gs pos="99000">
                  <a:srgbClr val="7030A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6" name="Oval 5">
              <a:extLst>
                <a:ext uri="{FF2B5EF4-FFF2-40B4-BE49-F238E27FC236}">
                  <a16:creationId xmlns:a16="http://schemas.microsoft.com/office/drawing/2014/main" id="{5179F9FA-AD47-ADB2-6EB6-FDECE12A422B}"/>
                </a:ext>
              </a:extLst>
            </p:cNvPr>
            <p:cNvSpPr/>
            <p:nvPr/>
          </p:nvSpPr>
          <p:spPr>
            <a:xfrm>
              <a:off x="8729575" y="2362118"/>
              <a:ext cx="2402237" cy="2402237"/>
            </a:xfrm>
            <a:prstGeom prst="ellipse">
              <a:avLst/>
            </a:prstGeom>
            <a:gradFill flip="none" rotWithShape="1">
              <a:gsLst>
                <a:gs pos="0">
                  <a:schemeClr val="accent1">
                    <a:lumMod val="5000"/>
                    <a:lumOff val="95000"/>
                  </a:schemeClr>
                </a:gs>
                <a:gs pos="74000">
                  <a:srgbClr val="C00000">
                    <a:alpha val="44706"/>
                  </a:srgbClr>
                </a:gs>
                <a:gs pos="99000">
                  <a:srgbClr val="C000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7" name="Rectangle 6">
              <a:extLst>
                <a:ext uri="{FF2B5EF4-FFF2-40B4-BE49-F238E27FC236}">
                  <a16:creationId xmlns:a16="http://schemas.microsoft.com/office/drawing/2014/main" id="{84CDBBBC-827B-770E-68E3-C396DE317DCE}"/>
                </a:ext>
              </a:extLst>
            </p:cNvPr>
            <p:cNvSpPr/>
            <p:nvPr/>
          </p:nvSpPr>
          <p:spPr>
            <a:xfrm>
              <a:off x="1255363" y="3432187"/>
              <a:ext cx="9876449" cy="262097"/>
            </a:xfrm>
            <a:prstGeom prst="rect">
              <a:avLst/>
            </a:prstGeom>
            <a:gradFill flip="none" rotWithShape="1">
              <a:gsLst>
                <a:gs pos="15000">
                  <a:srgbClr val="92D050"/>
                </a:gs>
                <a:gs pos="0">
                  <a:schemeClr val="accent5">
                    <a:lumMod val="50000"/>
                  </a:schemeClr>
                </a:gs>
                <a:gs pos="47500">
                  <a:srgbClr val="0070C0"/>
                </a:gs>
                <a:gs pos="27000">
                  <a:srgbClr val="00B0F0"/>
                </a:gs>
                <a:gs pos="67000">
                  <a:srgbClr val="7030A0"/>
                </a:gs>
                <a:gs pos="59000">
                  <a:srgbClr val="7030A0"/>
                </a:gs>
                <a:gs pos="99000">
                  <a:srgbClr val="C00000"/>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a:p>
          </p:txBody>
        </p:sp>
        <p:sp>
          <p:nvSpPr>
            <p:cNvPr id="8" name="TextBox 7">
              <a:extLst>
                <a:ext uri="{FF2B5EF4-FFF2-40B4-BE49-F238E27FC236}">
                  <a16:creationId xmlns:a16="http://schemas.microsoft.com/office/drawing/2014/main" id="{C46D826A-CCDC-573A-B3D2-000897218701}"/>
                </a:ext>
              </a:extLst>
            </p:cNvPr>
            <p:cNvSpPr txBox="1"/>
            <p:nvPr/>
          </p:nvSpPr>
          <p:spPr>
            <a:xfrm>
              <a:off x="1841145" y="2824221"/>
              <a:ext cx="1230670" cy="400189"/>
            </a:xfrm>
            <a:prstGeom prst="rect">
              <a:avLst/>
            </a:prstGeom>
            <a:noFill/>
          </p:spPr>
          <p:txBody>
            <a:bodyPr wrap="square" rtlCol="0">
              <a:spAutoFit/>
            </a:bodyPr>
            <a:lstStyle/>
            <a:p>
              <a:pPr algn="ctr"/>
              <a:r>
                <a:rPr lang="sv-SE" sz="1000" dirty="0"/>
                <a:t>GRÖN ZON</a:t>
              </a:r>
            </a:p>
          </p:txBody>
        </p:sp>
        <p:sp>
          <p:nvSpPr>
            <p:cNvPr id="9" name="TextBox 8">
              <a:extLst>
                <a:ext uri="{FF2B5EF4-FFF2-40B4-BE49-F238E27FC236}">
                  <a16:creationId xmlns:a16="http://schemas.microsoft.com/office/drawing/2014/main" id="{D75CA291-2FAE-B27B-CA32-8B3C60B52BA3}"/>
                </a:ext>
              </a:extLst>
            </p:cNvPr>
            <p:cNvSpPr txBox="1"/>
            <p:nvPr/>
          </p:nvSpPr>
          <p:spPr>
            <a:xfrm>
              <a:off x="4338090" y="2824221"/>
              <a:ext cx="1230670" cy="400189"/>
            </a:xfrm>
            <a:prstGeom prst="rect">
              <a:avLst/>
            </a:prstGeom>
            <a:noFill/>
          </p:spPr>
          <p:txBody>
            <a:bodyPr wrap="square" rtlCol="0">
              <a:spAutoFit/>
            </a:bodyPr>
            <a:lstStyle/>
            <a:p>
              <a:pPr algn="ctr"/>
              <a:r>
                <a:rPr lang="sv-SE" sz="1000" dirty="0"/>
                <a:t>BLÅ  ZON</a:t>
              </a:r>
            </a:p>
          </p:txBody>
        </p:sp>
        <p:sp>
          <p:nvSpPr>
            <p:cNvPr id="10" name="TextBox 9">
              <a:extLst>
                <a:ext uri="{FF2B5EF4-FFF2-40B4-BE49-F238E27FC236}">
                  <a16:creationId xmlns:a16="http://schemas.microsoft.com/office/drawing/2014/main" id="{7987CDCB-7597-7718-68C5-B76A81CE8829}"/>
                </a:ext>
              </a:extLst>
            </p:cNvPr>
            <p:cNvSpPr txBox="1"/>
            <p:nvPr/>
          </p:nvSpPr>
          <p:spPr>
            <a:xfrm>
              <a:off x="6823954" y="2824221"/>
              <a:ext cx="1230670" cy="400189"/>
            </a:xfrm>
            <a:prstGeom prst="rect">
              <a:avLst/>
            </a:prstGeom>
            <a:noFill/>
          </p:spPr>
          <p:txBody>
            <a:bodyPr wrap="square" rtlCol="0">
              <a:spAutoFit/>
            </a:bodyPr>
            <a:lstStyle/>
            <a:p>
              <a:pPr algn="ctr"/>
              <a:r>
                <a:rPr lang="sv-SE" sz="1000" dirty="0"/>
                <a:t>LILA  ZON</a:t>
              </a:r>
            </a:p>
          </p:txBody>
        </p:sp>
        <p:sp>
          <p:nvSpPr>
            <p:cNvPr id="11" name="TextBox 10">
              <a:extLst>
                <a:ext uri="{FF2B5EF4-FFF2-40B4-BE49-F238E27FC236}">
                  <a16:creationId xmlns:a16="http://schemas.microsoft.com/office/drawing/2014/main" id="{3BFBCF2E-F64E-6214-81EC-5D3B1F6380C7}"/>
                </a:ext>
              </a:extLst>
            </p:cNvPr>
            <p:cNvSpPr txBox="1"/>
            <p:nvPr/>
          </p:nvSpPr>
          <p:spPr>
            <a:xfrm>
              <a:off x="9384867" y="2824221"/>
              <a:ext cx="1230670" cy="400189"/>
            </a:xfrm>
            <a:prstGeom prst="rect">
              <a:avLst/>
            </a:prstGeom>
            <a:noFill/>
          </p:spPr>
          <p:txBody>
            <a:bodyPr wrap="square" rtlCol="0">
              <a:spAutoFit/>
            </a:bodyPr>
            <a:lstStyle/>
            <a:p>
              <a:pPr algn="ctr"/>
              <a:r>
                <a:rPr lang="sv-SE" sz="1000" dirty="0"/>
                <a:t>RÖD  ZON</a:t>
              </a:r>
            </a:p>
          </p:txBody>
        </p:sp>
        <p:sp>
          <p:nvSpPr>
            <p:cNvPr id="12" name="TextBox 11">
              <a:extLst>
                <a:ext uri="{FF2B5EF4-FFF2-40B4-BE49-F238E27FC236}">
                  <a16:creationId xmlns:a16="http://schemas.microsoft.com/office/drawing/2014/main" id="{F3446F1A-F43F-8897-681F-579BD8C4A94A}"/>
                </a:ext>
              </a:extLst>
            </p:cNvPr>
            <p:cNvSpPr txBox="1"/>
            <p:nvPr/>
          </p:nvSpPr>
          <p:spPr>
            <a:xfrm>
              <a:off x="1487837" y="3771555"/>
              <a:ext cx="1937288" cy="500238"/>
            </a:xfrm>
            <a:prstGeom prst="rect">
              <a:avLst/>
            </a:prstGeom>
            <a:noFill/>
          </p:spPr>
          <p:txBody>
            <a:bodyPr wrap="square" rtlCol="0">
              <a:spAutoFit/>
            </a:bodyPr>
            <a:lstStyle/>
            <a:p>
              <a:pPr algn="ctr"/>
              <a:r>
                <a:rPr lang="sv-SE" sz="700" dirty="0">
                  <a:latin typeface="Palatino" pitchFamily="2" charset="77"/>
                  <a:ea typeface="Palatino" pitchFamily="2" charset="77"/>
                </a:rPr>
                <a:t>Tillit, öppenhet, klarhet, nyfikenhet, respekt</a:t>
              </a:r>
            </a:p>
          </p:txBody>
        </p:sp>
        <p:sp>
          <p:nvSpPr>
            <p:cNvPr id="13" name="TextBox 12">
              <a:extLst>
                <a:ext uri="{FF2B5EF4-FFF2-40B4-BE49-F238E27FC236}">
                  <a16:creationId xmlns:a16="http://schemas.microsoft.com/office/drawing/2014/main" id="{C9560889-1FB5-FA2F-3ECE-261E00B751DA}"/>
                </a:ext>
              </a:extLst>
            </p:cNvPr>
            <p:cNvSpPr txBox="1"/>
            <p:nvPr/>
          </p:nvSpPr>
          <p:spPr>
            <a:xfrm>
              <a:off x="3980585" y="3771555"/>
              <a:ext cx="1937288" cy="850403"/>
            </a:xfrm>
            <a:prstGeom prst="rect">
              <a:avLst/>
            </a:prstGeom>
            <a:noFill/>
          </p:spPr>
          <p:txBody>
            <a:bodyPr wrap="square" rtlCol="0">
              <a:spAutoFit/>
            </a:bodyPr>
            <a:lstStyle/>
            <a:p>
              <a:pPr algn="ctr"/>
              <a:r>
                <a:rPr lang="sv-SE" sz="700" dirty="0">
                  <a:latin typeface="Palatino" pitchFamily="2" charset="77"/>
                  <a:ea typeface="Palatino" pitchFamily="2" charset="77"/>
                </a:rPr>
                <a:t>Vassa skämt, bortförklaringar, skvaller, alliansbildning, lobbying</a:t>
              </a:r>
            </a:p>
          </p:txBody>
        </p:sp>
        <p:sp>
          <p:nvSpPr>
            <p:cNvPr id="14" name="TextBox 13">
              <a:extLst>
                <a:ext uri="{FF2B5EF4-FFF2-40B4-BE49-F238E27FC236}">
                  <a16:creationId xmlns:a16="http://schemas.microsoft.com/office/drawing/2014/main" id="{DE2320DF-A30A-0136-D739-8089E58E8FC8}"/>
                </a:ext>
              </a:extLst>
            </p:cNvPr>
            <p:cNvSpPr txBox="1"/>
            <p:nvPr/>
          </p:nvSpPr>
          <p:spPr>
            <a:xfrm>
              <a:off x="6470646" y="3771551"/>
              <a:ext cx="1937288" cy="675319"/>
            </a:xfrm>
            <a:prstGeom prst="rect">
              <a:avLst/>
            </a:prstGeom>
            <a:noFill/>
          </p:spPr>
          <p:txBody>
            <a:bodyPr wrap="square" rtlCol="0">
              <a:spAutoFit/>
            </a:bodyPr>
            <a:lstStyle/>
            <a:p>
              <a:pPr algn="ctr"/>
              <a:r>
                <a:rPr lang="sv-SE" sz="700" dirty="0">
                  <a:latin typeface="Palatino" pitchFamily="2" charset="77"/>
                  <a:ea typeface="Palatino" pitchFamily="2" charset="77"/>
                </a:rPr>
                <a:t>Kommunikation blir mer formell, indirekt och upphör sedan helt, hat</a:t>
              </a:r>
            </a:p>
          </p:txBody>
        </p:sp>
        <p:sp>
          <p:nvSpPr>
            <p:cNvPr id="15" name="TextBox 14">
              <a:extLst>
                <a:ext uri="{FF2B5EF4-FFF2-40B4-BE49-F238E27FC236}">
                  <a16:creationId xmlns:a16="http://schemas.microsoft.com/office/drawing/2014/main" id="{89A76484-CCE1-0F19-04A7-71033D25F16A}"/>
                </a:ext>
              </a:extLst>
            </p:cNvPr>
            <p:cNvSpPr txBox="1"/>
            <p:nvPr/>
          </p:nvSpPr>
          <p:spPr>
            <a:xfrm>
              <a:off x="8960706" y="3771553"/>
              <a:ext cx="1937288" cy="500238"/>
            </a:xfrm>
            <a:prstGeom prst="rect">
              <a:avLst/>
            </a:prstGeom>
            <a:noFill/>
          </p:spPr>
          <p:txBody>
            <a:bodyPr wrap="square" rtlCol="0">
              <a:spAutoFit/>
            </a:bodyPr>
            <a:lstStyle/>
            <a:p>
              <a:pPr algn="ctr"/>
              <a:r>
                <a:rPr lang="sv-SE" sz="700" dirty="0">
                  <a:latin typeface="Palatino" pitchFamily="2" charset="77"/>
                  <a:ea typeface="Palatino" pitchFamily="2" charset="77"/>
                </a:rPr>
                <a:t>Hot, protest, sabotage, våld eller separation </a:t>
              </a:r>
            </a:p>
          </p:txBody>
        </p:sp>
      </p:grpSp>
      <p:sp>
        <p:nvSpPr>
          <p:cNvPr id="16" name="Title 1">
            <a:extLst>
              <a:ext uri="{FF2B5EF4-FFF2-40B4-BE49-F238E27FC236}">
                <a16:creationId xmlns:a16="http://schemas.microsoft.com/office/drawing/2014/main" id="{0E2EC259-E5DE-4E54-2806-D5260F0BE56E}"/>
              </a:ext>
            </a:extLst>
          </p:cNvPr>
          <p:cNvSpPr txBox="1">
            <a:spLocks/>
          </p:cNvSpPr>
          <p:nvPr/>
        </p:nvSpPr>
        <p:spPr>
          <a:xfrm>
            <a:off x="545929" y="401701"/>
            <a:ext cx="5921368" cy="1325563"/>
          </a:xfrm>
          <a:prstGeom prst="rect">
            <a:avLst/>
          </a:prstGeom>
        </p:spPr>
        <p:txBody>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4000">
                <a:latin typeface="Bebas Neue Pro SmE Bk" panose="020B0406020202050201" pitchFamily="34" charset="77"/>
              </a:rPr>
              <a:t>Motståndslinjen</a:t>
            </a:r>
            <a:endParaRPr lang="sv-SE" sz="4000" dirty="0">
              <a:latin typeface="Bebas Neue Pro SmE Bk" panose="020B0406020202050201" pitchFamily="34" charset="77"/>
            </a:endParaRPr>
          </a:p>
        </p:txBody>
      </p:sp>
      <p:sp>
        <p:nvSpPr>
          <p:cNvPr id="17" name="TextBox 16">
            <a:extLst>
              <a:ext uri="{FF2B5EF4-FFF2-40B4-BE49-F238E27FC236}">
                <a16:creationId xmlns:a16="http://schemas.microsoft.com/office/drawing/2014/main" id="{0E79BCFF-FECF-37FD-D157-C9CCE77F1461}"/>
              </a:ext>
            </a:extLst>
          </p:cNvPr>
          <p:cNvSpPr txBox="1"/>
          <p:nvPr/>
        </p:nvSpPr>
        <p:spPr>
          <a:xfrm>
            <a:off x="414761" y="1134415"/>
            <a:ext cx="5881452" cy="2893100"/>
          </a:xfrm>
          <a:prstGeom prst="rect">
            <a:avLst/>
          </a:prstGeom>
          <a:noFill/>
        </p:spPr>
        <p:txBody>
          <a:bodyPr wrap="square" rtlCol="0">
            <a:spAutoFit/>
          </a:bodyPr>
          <a:lstStyle/>
          <a:p>
            <a:pPr marL="0" indent="0">
              <a:buNone/>
            </a:pPr>
            <a:r>
              <a:rPr lang="sv-SE" sz="1400" dirty="0">
                <a:latin typeface="Lato" panose="020F0502020204030203" pitchFamily="34" charset="0"/>
                <a:ea typeface="Lato" panose="020F0502020204030203" pitchFamily="34" charset="0"/>
                <a:cs typeface="Lato" panose="020F0502020204030203" pitchFamily="34" charset="0"/>
              </a:rPr>
              <a:t>Skadlig konflikt – i form av hot, sabotage och våld – uppstår inte vanligtvis inte spontant. Det finns en utveckling som vi ofta inte lägger märke till eller väljer att bortse ifrån. </a:t>
            </a:r>
          </a:p>
          <a:p>
            <a:pPr marL="0" indent="0">
              <a:buNone/>
            </a:pPr>
            <a:endParaRPr lang="sv-SE" sz="1400" dirty="0">
              <a:latin typeface="Lato" panose="020F0502020204030203" pitchFamily="34" charset="0"/>
              <a:ea typeface="Lato" panose="020F0502020204030203" pitchFamily="34" charset="0"/>
              <a:cs typeface="Lato" panose="020F0502020204030203" pitchFamily="34" charset="0"/>
            </a:endParaRPr>
          </a:p>
          <a:p>
            <a:pPr marL="0" indent="0">
              <a:buNone/>
            </a:pPr>
            <a:r>
              <a:rPr lang="sv-SE" sz="1400" dirty="0">
                <a:latin typeface="Lato" panose="020F0502020204030203" pitchFamily="34" charset="0"/>
                <a:ea typeface="Lato" panose="020F0502020204030203" pitchFamily="34" charset="0"/>
                <a:cs typeface="Lato" panose="020F0502020204030203" pitchFamily="34" charset="0"/>
              </a:rPr>
              <a:t>Motståndslinjen består av olika zoner där konflikt yttrar sig på olika sätt. I den gröna zonen hanteras spänning utan att påverka relationer och samverkan mellan människor negativt.</a:t>
            </a:r>
          </a:p>
          <a:p>
            <a:pPr marL="0" indent="0">
              <a:buNone/>
            </a:pPr>
            <a:endParaRPr lang="sv-SE" sz="1400" dirty="0">
              <a:latin typeface="Lato" panose="020F0502020204030203" pitchFamily="34" charset="0"/>
              <a:ea typeface="Lato" panose="020F0502020204030203" pitchFamily="34" charset="0"/>
              <a:cs typeface="Lato" panose="020F0502020204030203" pitchFamily="34" charset="0"/>
            </a:endParaRPr>
          </a:p>
          <a:p>
            <a:pPr marL="0" indent="0">
              <a:buNone/>
            </a:pPr>
            <a:r>
              <a:rPr lang="sv-SE" sz="1400" dirty="0">
                <a:latin typeface="Lato" panose="020F0502020204030203" pitchFamily="34" charset="0"/>
                <a:ea typeface="Lato" panose="020F0502020204030203" pitchFamily="34" charset="0"/>
                <a:cs typeface="Lato" panose="020F0502020204030203" pitchFamily="34" charset="0"/>
              </a:rPr>
              <a:t>Motståndslinjen är ett verktyg som hjälper dig att identifiera olika sätt som spänning visar sig innan situationen blir destruktiv för berörda individer och grupper eller för samhället. Den inspirerades av </a:t>
            </a:r>
            <a:r>
              <a:rPr lang="sv-SE" sz="1400" dirty="0" err="1">
                <a:latin typeface="Lato" panose="020F0502020204030203" pitchFamily="34" charset="0"/>
                <a:ea typeface="Lato" panose="020F0502020204030203" pitchFamily="34" charset="0"/>
                <a:cs typeface="Lato" panose="020F0502020204030203" pitchFamily="34" charset="0"/>
              </a:rPr>
              <a:t>Myrna</a:t>
            </a:r>
            <a:r>
              <a:rPr lang="sv-SE" sz="1400" dirty="0">
                <a:latin typeface="Lato" panose="020F0502020204030203" pitchFamily="34" charset="0"/>
                <a:ea typeface="Lato" panose="020F0502020204030203" pitchFamily="34" charset="0"/>
                <a:cs typeface="Lato" panose="020F0502020204030203" pitchFamily="34" charset="0"/>
              </a:rPr>
              <a:t> Lewis och bygger på marginalisering som orsak för konflikt (se längre ner).</a:t>
            </a:r>
            <a:endParaRPr lang="en-SE" sz="1400" dirty="0">
              <a:latin typeface="Lato" panose="020F0502020204030203" pitchFamily="34" charset="0"/>
              <a:ea typeface="Lato" panose="020F0502020204030203" pitchFamily="34" charset="0"/>
              <a:cs typeface="Lato" panose="020F0502020204030203" pitchFamily="34" charset="0"/>
            </a:endParaRPr>
          </a:p>
          <a:p>
            <a:endParaRPr lang="sv-SE" sz="1400" dirty="0">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8A066808-EBD5-3DD5-7D3E-68BDF46B0515}"/>
              </a:ext>
            </a:extLst>
          </p:cNvPr>
          <p:cNvSpPr txBox="1"/>
          <p:nvPr/>
        </p:nvSpPr>
        <p:spPr>
          <a:xfrm>
            <a:off x="460222" y="6353201"/>
            <a:ext cx="5881452" cy="523220"/>
          </a:xfrm>
          <a:prstGeom prst="rect">
            <a:avLst/>
          </a:prstGeom>
          <a:noFill/>
        </p:spPr>
        <p:txBody>
          <a:bodyPr wrap="square" rtlCol="0">
            <a:spAutoFit/>
          </a:bodyPr>
          <a:lstStyle/>
          <a:p>
            <a:pPr marL="0" indent="0">
              <a:buNone/>
            </a:pPr>
            <a:r>
              <a:rPr lang="sv-SE" sz="1400" dirty="0">
                <a:latin typeface="Lato" panose="020F0502020204030203" pitchFamily="34" charset="0"/>
                <a:ea typeface="Lato" panose="020F0502020204030203" pitchFamily="34" charset="0"/>
                <a:cs typeface="Lato" panose="020F0502020204030203" pitchFamily="34" charset="0"/>
              </a:rPr>
              <a:t>Här är en annan form som vi använder för att illustrera motståndslinjen</a:t>
            </a:r>
            <a:endParaRPr lang="en-SE" sz="1400" dirty="0">
              <a:latin typeface="Lato" panose="020F0502020204030203" pitchFamily="34" charset="0"/>
              <a:ea typeface="Lato" panose="020F0502020204030203" pitchFamily="34" charset="0"/>
              <a:cs typeface="Lato" panose="020F0502020204030203" pitchFamily="34" charset="0"/>
            </a:endParaRPr>
          </a:p>
          <a:p>
            <a:endParaRPr lang="sv-SE" sz="1400" dirty="0">
              <a:latin typeface="Lato" panose="020F0502020204030203" pitchFamily="34" charset="0"/>
              <a:ea typeface="Lato" panose="020F0502020204030203" pitchFamily="34" charset="0"/>
              <a:cs typeface="Lato" panose="020F0502020204030203" pitchFamily="34" charset="0"/>
            </a:endParaRPr>
          </a:p>
        </p:txBody>
      </p:sp>
      <p:grpSp>
        <p:nvGrpSpPr>
          <p:cNvPr id="19" name="Group 18">
            <a:extLst>
              <a:ext uri="{FF2B5EF4-FFF2-40B4-BE49-F238E27FC236}">
                <a16:creationId xmlns:a16="http://schemas.microsoft.com/office/drawing/2014/main" id="{F339A263-DFAB-EB5C-5E1F-FD9786F9B7A3}"/>
              </a:ext>
            </a:extLst>
          </p:cNvPr>
          <p:cNvGrpSpPr/>
          <p:nvPr/>
        </p:nvGrpSpPr>
        <p:grpSpPr>
          <a:xfrm>
            <a:off x="465585" y="6913549"/>
            <a:ext cx="5945007" cy="2547267"/>
            <a:chOff x="441214" y="3386352"/>
            <a:chExt cx="5169461" cy="1923115"/>
          </a:xfrm>
        </p:grpSpPr>
        <p:sp>
          <p:nvSpPr>
            <p:cNvPr id="20" name="Shape">
              <a:extLst>
                <a:ext uri="{FF2B5EF4-FFF2-40B4-BE49-F238E27FC236}">
                  <a16:creationId xmlns:a16="http://schemas.microsoft.com/office/drawing/2014/main" id="{6412232A-4285-5882-258E-35A86E502C9C}"/>
                </a:ext>
              </a:extLst>
            </p:cNvPr>
            <p:cNvSpPr/>
            <p:nvPr/>
          </p:nvSpPr>
          <p:spPr>
            <a:xfrm>
              <a:off x="445417" y="3386353"/>
              <a:ext cx="1440000" cy="601891"/>
            </a:xfrm>
            <a:custGeom>
              <a:avLst/>
              <a:gdLst/>
              <a:ahLst/>
              <a:cxnLst>
                <a:cxn ang="0">
                  <a:pos x="wd2" y="hd2"/>
                </a:cxn>
                <a:cxn ang="5400000">
                  <a:pos x="wd2" y="hd2"/>
                </a:cxn>
                <a:cxn ang="10800000">
                  <a:pos x="wd2" y="hd2"/>
                </a:cxn>
                <a:cxn ang="16200000">
                  <a:pos x="wd2" y="hd2"/>
                </a:cxn>
              </a:cxnLst>
              <a:rect l="0" t="0" r="r" b="b"/>
              <a:pathLst>
                <a:path w="21579" h="21588" extrusionOk="0">
                  <a:moveTo>
                    <a:pt x="387" y="0"/>
                  </a:moveTo>
                  <a:cubicBezTo>
                    <a:pt x="250" y="1"/>
                    <a:pt x="124" y="126"/>
                    <a:pt x="57" y="329"/>
                  </a:cubicBezTo>
                  <a:cubicBezTo>
                    <a:pt x="0" y="503"/>
                    <a:pt x="-6" y="714"/>
                    <a:pt x="42" y="897"/>
                  </a:cubicBezTo>
                  <a:lnTo>
                    <a:pt x="3069" y="10105"/>
                  </a:lnTo>
                  <a:cubicBezTo>
                    <a:pt x="3128" y="10285"/>
                    <a:pt x="3163" y="10485"/>
                    <a:pt x="3170" y="10691"/>
                  </a:cubicBezTo>
                  <a:cubicBezTo>
                    <a:pt x="3179" y="10949"/>
                    <a:pt x="3144" y="11205"/>
                    <a:pt x="3071" y="11430"/>
                  </a:cubicBezTo>
                  <a:lnTo>
                    <a:pt x="57" y="20658"/>
                  </a:lnTo>
                  <a:cubicBezTo>
                    <a:pt x="-19" y="20859"/>
                    <a:pt x="-18" y="21117"/>
                    <a:pt x="59" y="21317"/>
                  </a:cubicBezTo>
                  <a:cubicBezTo>
                    <a:pt x="128" y="21497"/>
                    <a:pt x="249" y="21600"/>
                    <a:pt x="376" y="21587"/>
                  </a:cubicBezTo>
                  <a:lnTo>
                    <a:pt x="17813" y="21579"/>
                  </a:lnTo>
                  <a:cubicBezTo>
                    <a:pt x="17911" y="21586"/>
                    <a:pt x="18007" y="21549"/>
                    <a:pt x="18093" y="21470"/>
                  </a:cubicBezTo>
                  <a:cubicBezTo>
                    <a:pt x="18185" y="21386"/>
                    <a:pt x="18260" y="21258"/>
                    <a:pt x="18310" y="21103"/>
                  </a:cubicBezTo>
                  <a:lnTo>
                    <a:pt x="21509" y="11332"/>
                  </a:lnTo>
                  <a:cubicBezTo>
                    <a:pt x="21554" y="11170"/>
                    <a:pt x="21578" y="10993"/>
                    <a:pt x="21580" y="10814"/>
                  </a:cubicBezTo>
                  <a:cubicBezTo>
                    <a:pt x="21581" y="10628"/>
                    <a:pt x="21558" y="10443"/>
                    <a:pt x="21511" y="10273"/>
                  </a:cubicBezTo>
                  <a:lnTo>
                    <a:pt x="18301" y="438"/>
                  </a:lnTo>
                  <a:cubicBezTo>
                    <a:pt x="18261" y="314"/>
                    <a:pt x="18203" y="210"/>
                    <a:pt x="18133" y="135"/>
                  </a:cubicBezTo>
                  <a:cubicBezTo>
                    <a:pt x="18060" y="56"/>
                    <a:pt x="17976" y="12"/>
                    <a:pt x="17889" y="7"/>
                  </a:cubicBezTo>
                  <a:lnTo>
                    <a:pt x="387" y="0"/>
                  </a:lnTo>
                  <a:close/>
                </a:path>
              </a:pathLst>
            </a:custGeom>
            <a:solidFill>
              <a:schemeClr val="accent4">
                <a:alpha val="81353"/>
              </a:schemeClr>
            </a:solidFill>
            <a:ln w="12700" cap="flat">
              <a:noFill/>
              <a:miter lim="400000"/>
            </a:ln>
            <a:effectLst/>
          </p:spPr>
          <p:txBody>
            <a:bodyPr wrap="square" lIns="22859" tIns="22859" rIns="22859" bIns="22859" numCol="1" anchor="ctr" anchorCtr="0">
              <a:noAutofit/>
            </a:bodyPr>
            <a:lstStyle/>
            <a:p>
              <a:pPr algn="ctr"/>
              <a:r>
                <a:rPr lang="sv-SE" sz="1600" dirty="0">
                  <a:solidFill>
                    <a:schemeClr val="bg1"/>
                  </a:solidFill>
                </a:rPr>
                <a:t>GRÖN ZON</a:t>
              </a:r>
              <a:endParaRPr sz="1600" dirty="0">
                <a:solidFill>
                  <a:schemeClr val="bg1"/>
                </a:solidFill>
              </a:endParaRPr>
            </a:p>
          </p:txBody>
        </p:sp>
        <p:sp>
          <p:nvSpPr>
            <p:cNvPr id="21" name="Shape">
              <a:extLst>
                <a:ext uri="{FF2B5EF4-FFF2-40B4-BE49-F238E27FC236}">
                  <a16:creationId xmlns:a16="http://schemas.microsoft.com/office/drawing/2014/main" id="{42778688-8176-82D9-0EB0-F50B2FECA4C3}"/>
                </a:ext>
              </a:extLst>
            </p:cNvPr>
            <p:cNvSpPr/>
            <p:nvPr/>
          </p:nvSpPr>
          <p:spPr>
            <a:xfrm>
              <a:off x="1699106" y="3386353"/>
              <a:ext cx="1426352" cy="601891"/>
            </a:xfrm>
            <a:custGeom>
              <a:avLst/>
              <a:gdLst/>
              <a:ahLst/>
              <a:cxnLst>
                <a:cxn ang="0">
                  <a:pos x="wd2" y="hd2"/>
                </a:cxn>
                <a:cxn ang="5400000">
                  <a:pos x="wd2" y="hd2"/>
                </a:cxn>
                <a:cxn ang="10800000">
                  <a:pos x="wd2" y="hd2"/>
                </a:cxn>
                <a:cxn ang="16200000">
                  <a:pos x="wd2" y="hd2"/>
                </a:cxn>
              </a:cxnLst>
              <a:rect l="0" t="0" r="r" b="b"/>
              <a:pathLst>
                <a:path w="21579" h="21588" extrusionOk="0">
                  <a:moveTo>
                    <a:pt x="387" y="0"/>
                  </a:moveTo>
                  <a:cubicBezTo>
                    <a:pt x="250" y="1"/>
                    <a:pt x="124" y="126"/>
                    <a:pt x="57" y="329"/>
                  </a:cubicBezTo>
                  <a:cubicBezTo>
                    <a:pt x="0" y="503"/>
                    <a:pt x="-6" y="714"/>
                    <a:pt x="42" y="897"/>
                  </a:cubicBezTo>
                  <a:lnTo>
                    <a:pt x="3069" y="10105"/>
                  </a:lnTo>
                  <a:cubicBezTo>
                    <a:pt x="3128" y="10285"/>
                    <a:pt x="3163" y="10485"/>
                    <a:pt x="3170" y="10691"/>
                  </a:cubicBezTo>
                  <a:cubicBezTo>
                    <a:pt x="3179" y="10949"/>
                    <a:pt x="3144" y="11205"/>
                    <a:pt x="3071" y="11430"/>
                  </a:cubicBezTo>
                  <a:lnTo>
                    <a:pt x="57" y="20658"/>
                  </a:lnTo>
                  <a:cubicBezTo>
                    <a:pt x="-19" y="20859"/>
                    <a:pt x="-18" y="21117"/>
                    <a:pt x="59" y="21317"/>
                  </a:cubicBezTo>
                  <a:cubicBezTo>
                    <a:pt x="128" y="21497"/>
                    <a:pt x="249" y="21600"/>
                    <a:pt x="376" y="21587"/>
                  </a:cubicBezTo>
                  <a:lnTo>
                    <a:pt x="17813" y="21579"/>
                  </a:lnTo>
                  <a:cubicBezTo>
                    <a:pt x="17911" y="21586"/>
                    <a:pt x="18007" y="21549"/>
                    <a:pt x="18093" y="21470"/>
                  </a:cubicBezTo>
                  <a:cubicBezTo>
                    <a:pt x="18185" y="21386"/>
                    <a:pt x="18260" y="21258"/>
                    <a:pt x="18310" y="21103"/>
                  </a:cubicBezTo>
                  <a:lnTo>
                    <a:pt x="21509" y="11332"/>
                  </a:lnTo>
                  <a:cubicBezTo>
                    <a:pt x="21554" y="11170"/>
                    <a:pt x="21578" y="10993"/>
                    <a:pt x="21580" y="10814"/>
                  </a:cubicBezTo>
                  <a:cubicBezTo>
                    <a:pt x="21581" y="10628"/>
                    <a:pt x="21558" y="10443"/>
                    <a:pt x="21511" y="10273"/>
                  </a:cubicBezTo>
                  <a:lnTo>
                    <a:pt x="18301" y="438"/>
                  </a:lnTo>
                  <a:cubicBezTo>
                    <a:pt x="18261" y="314"/>
                    <a:pt x="18203" y="210"/>
                    <a:pt x="18133" y="135"/>
                  </a:cubicBezTo>
                  <a:cubicBezTo>
                    <a:pt x="18060" y="56"/>
                    <a:pt x="17976" y="12"/>
                    <a:pt x="17889" y="7"/>
                  </a:cubicBezTo>
                  <a:lnTo>
                    <a:pt x="387" y="0"/>
                  </a:lnTo>
                  <a:close/>
                </a:path>
              </a:pathLst>
            </a:custGeom>
            <a:solidFill>
              <a:srgbClr val="0070C0">
                <a:alpha val="64314"/>
              </a:srgbClr>
            </a:solidFill>
            <a:ln w="12700" cap="flat">
              <a:noFill/>
              <a:miter lim="400000"/>
            </a:ln>
            <a:effectLst/>
          </p:spPr>
          <p:txBody>
            <a:bodyPr wrap="square" lIns="22859" tIns="22859" rIns="22859" bIns="22859" numCol="1" anchor="ctr" anchorCtr="0">
              <a:noAutofit/>
            </a:bodyPr>
            <a:lstStyle/>
            <a:p>
              <a:pPr algn="ctr"/>
              <a:r>
                <a:rPr lang="sv-SE" sz="1600" dirty="0">
                  <a:solidFill>
                    <a:schemeClr val="bg1"/>
                  </a:solidFill>
                </a:rPr>
                <a:t>BLÅ ZON</a:t>
              </a:r>
              <a:endParaRPr sz="1600" dirty="0">
                <a:solidFill>
                  <a:schemeClr val="bg1"/>
                </a:solidFill>
              </a:endParaRPr>
            </a:p>
          </p:txBody>
        </p:sp>
        <p:sp>
          <p:nvSpPr>
            <p:cNvPr id="22" name="Shape">
              <a:extLst>
                <a:ext uri="{FF2B5EF4-FFF2-40B4-BE49-F238E27FC236}">
                  <a16:creationId xmlns:a16="http://schemas.microsoft.com/office/drawing/2014/main" id="{89F78FD9-5DD4-516A-55F6-D854C35728E9}"/>
                </a:ext>
              </a:extLst>
            </p:cNvPr>
            <p:cNvSpPr/>
            <p:nvPr/>
          </p:nvSpPr>
          <p:spPr>
            <a:xfrm>
              <a:off x="2941714" y="3386352"/>
              <a:ext cx="1426353" cy="601891"/>
            </a:xfrm>
            <a:custGeom>
              <a:avLst/>
              <a:gdLst/>
              <a:ahLst/>
              <a:cxnLst>
                <a:cxn ang="0">
                  <a:pos x="wd2" y="hd2"/>
                </a:cxn>
                <a:cxn ang="5400000">
                  <a:pos x="wd2" y="hd2"/>
                </a:cxn>
                <a:cxn ang="10800000">
                  <a:pos x="wd2" y="hd2"/>
                </a:cxn>
                <a:cxn ang="16200000">
                  <a:pos x="wd2" y="hd2"/>
                </a:cxn>
              </a:cxnLst>
              <a:rect l="0" t="0" r="r" b="b"/>
              <a:pathLst>
                <a:path w="21579" h="21588" extrusionOk="0">
                  <a:moveTo>
                    <a:pt x="387" y="0"/>
                  </a:moveTo>
                  <a:cubicBezTo>
                    <a:pt x="250" y="1"/>
                    <a:pt x="124" y="126"/>
                    <a:pt x="57" y="329"/>
                  </a:cubicBezTo>
                  <a:cubicBezTo>
                    <a:pt x="0" y="503"/>
                    <a:pt x="-6" y="714"/>
                    <a:pt x="42" y="897"/>
                  </a:cubicBezTo>
                  <a:lnTo>
                    <a:pt x="3069" y="10105"/>
                  </a:lnTo>
                  <a:cubicBezTo>
                    <a:pt x="3128" y="10285"/>
                    <a:pt x="3163" y="10485"/>
                    <a:pt x="3170" y="10691"/>
                  </a:cubicBezTo>
                  <a:cubicBezTo>
                    <a:pt x="3179" y="10949"/>
                    <a:pt x="3144" y="11205"/>
                    <a:pt x="3071" y="11430"/>
                  </a:cubicBezTo>
                  <a:lnTo>
                    <a:pt x="57" y="20658"/>
                  </a:lnTo>
                  <a:cubicBezTo>
                    <a:pt x="-19" y="20859"/>
                    <a:pt x="-18" y="21117"/>
                    <a:pt x="59" y="21317"/>
                  </a:cubicBezTo>
                  <a:cubicBezTo>
                    <a:pt x="128" y="21497"/>
                    <a:pt x="249" y="21600"/>
                    <a:pt x="376" y="21587"/>
                  </a:cubicBezTo>
                  <a:lnTo>
                    <a:pt x="17813" y="21579"/>
                  </a:lnTo>
                  <a:cubicBezTo>
                    <a:pt x="17911" y="21586"/>
                    <a:pt x="18007" y="21549"/>
                    <a:pt x="18093" y="21470"/>
                  </a:cubicBezTo>
                  <a:cubicBezTo>
                    <a:pt x="18185" y="21386"/>
                    <a:pt x="18260" y="21258"/>
                    <a:pt x="18310" y="21103"/>
                  </a:cubicBezTo>
                  <a:lnTo>
                    <a:pt x="21509" y="11332"/>
                  </a:lnTo>
                  <a:cubicBezTo>
                    <a:pt x="21554" y="11170"/>
                    <a:pt x="21578" y="10993"/>
                    <a:pt x="21580" y="10814"/>
                  </a:cubicBezTo>
                  <a:cubicBezTo>
                    <a:pt x="21581" y="10628"/>
                    <a:pt x="21558" y="10443"/>
                    <a:pt x="21511" y="10273"/>
                  </a:cubicBezTo>
                  <a:lnTo>
                    <a:pt x="18301" y="438"/>
                  </a:lnTo>
                  <a:cubicBezTo>
                    <a:pt x="18261" y="314"/>
                    <a:pt x="18203" y="210"/>
                    <a:pt x="18133" y="135"/>
                  </a:cubicBezTo>
                  <a:cubicBezTo>
                    <a:pt x="18060" y="56"/>
                    <a:pt x="17976" y="12"/>
                    <a:pt x="17889" y="7"/>
                  </a:cubicBezTo>
                  <a:lnTo>
                    <a:pt x="387" y="0"/>
                  </a:lnTo>
                  <a:close/>
                </a:path>
              </a:pathLst>
            </a:custGeom>
            <a:solidFill>
              <a:srgbClr val="B4A6F5"/>
            </a:solidFill>
            <a:ln w="12700" cap="flat">
              <a:noFill/>
              <a:miter lim="400000"/>
            </a:ln>
            <a:effectLst/>
          </p:spPr>
          <p:txBody>
            <a:bodyPr wrap="square" lIns="22859" tIns="22859" rIns="22859" bIns="22859" numCol="1" anchor="ctr" anchorCtr="0">
              <a:noAutofit/>
            </a:bodyPr>
            <a:lstStyle/>
            <a:p>
              <a:pPr algn="ctr"/>
              <a:r>
                <a:rPr lang="sv-SE" sz="1600" dirty="0">
                  <a:solidFill>
                    <a:schemeClr val="bg1"/>
                  </a:solidFill>
                </a:rPr>
                <a:t>LILA ZON</a:t>
              </a:r>
              <a:endParaRPr sz="1600" dirty="0">
                <a:solidFill>
                  <a:schemeClr val="bg1"/>
                </a:solidFill>
              </a:endParaRPr>
            </a:p>
          </p:txBody>
        </p:sp>
        <p:sp>
          <p:nvSpPr>
            <p:cNvPr id="23" name="Shape">
              <a:extLst>
                <a:ext uri="{FF2B5EF4-FFF2-40B4-BE49-F238E27FC236}">
                  <a16:creationId xmlns:a16="http://schemas.microsoft.com/office/drawing/2014/main" id="{3650EB44-A873-2710-349D-4697AE01B68B}"/>
                </a:ext>
              </a:extLst>
            </p:cNvPr>
            <p:cNvSpPr/>
            <p:nvPr/>
          </p:nvSpPr>
          <p:spPr>
            <a:xfrm>
              <a:off x="4184322" y="3386352"/>
              <a:ext cx="1426353" cy="601891"/>
            </a:xfrm>
            <a:custGeom>
              <a:avLst/>
              <a:gdLst/>
              <a:ahLst/>
              <a:cxnLst>
                <a:cxn ang="0">
                  <a:pos x="wd2" y="hd2"/>
                </a:cxn>
                <a:cxn ang="5400000">
                  <a:pos x="wd2" y="hd2"/>
                </a:cxn>
                <a:cxn ang="10800000">
                  <a:pos x="wd2" y="hd2"/>
                </a:cxn>
                <a:cxn ang="16200000">
                  <a:pos x="wd2" y="hd2"/>
                </a:cxn>
              </a:cxnLst>
              <a:rect l="0" t="0" r="r" b="b"/>
              <a:pathLst>
                <a:path w="21579" h="21588" extrusionOk="0">
                  <a:moveTo>
                    <a:pt x="387" y="0"/>
                  </a:moveTo>
                  <a:cubicBezTo>
                    <a:pt x="250" y="1"/>
                    <a:pt x="124" y="126"/>
                    <a:pt x="57" y="329"/>
                  </a:cubicBezTo>
                  <a:cubicBezTo>
                    <a:pt x="0" y="503"/>
                    <a:pt x="-6" y="714"/>
                    <a:pt x="42" y="897"/>
                  </a:cubicBezTo>
                  <a:lnTo>
                    <a:pt x="3069" y="10105"/>
                  </a:lnTo>
                  <a:cubicBezTo>
                    <a:pt x="3128" y="10285"/>
                    <a:pt x="3163" y="10485"/>
                    <a:pt x="3170" y="10691"/>
                  </a:cubicBezTo>
                  <a:cubicBezTo>
                    <a:pt x="3179" y="10949"/>
                    <a:pt x="3144" y="11205"/>
                    <a:pt x="3071" y="11430"/>
                  </a:cubicBezTo>
                  <a:lnTo>
                    <a:pt x="57" y="20658"/>
                  </a:lnTo>
                  <a:cubicBezTo>
                    <a:pt x="-19" y="20859"/>
                    <a:pt x="-18" y="21117"/>
                    <a:pt x="59" y="21317"/>
                  </a:cubicBezTo>
                  <a:cubicBezTo>
                    <a:pt x="128" y="21497"/>
                    <a:pt x="249" y="21600"/>
                    <a:pt x="376" y="21587"/>
                  </a:cubicBezTo>
                  <a:lnTo>
                    <a:pt x="17813" y="21579"/>
                  </a:lnTo>
                  <a:cubicBezTo>
                    <a:pt x="17911" y="21586"/>
                    <a:pt x="18007" y="21549"/>
                    <a:pt x="18093" y="21470"/>
                  </a:cubicBezTo>
                  <a:cubicBezTo>
                    <a:pt x="18185" y="21386"/>
                    <a:pt x="18260" y="21258"/>
                    <a:pt x="18310" y="21103"/>
                  </a:cubicBezTo>
                  <a:lnTo>
                    <a:pt x="21509" y="11332"/>
                  </a:lnTo>
                  <a:cubicBezTo>
                    <a:pt x="21554" y="11170"/>
                    <a:pt x="21578" y="10993"/>
                    <a:pt x="21580" y="10814"/>
                  </a:cubicBezTo>
                  <a:cubicBezTo>
                    <a:pt x="21581" y="10628"/>
                    <a:pt x="21558" y="10443"/>
                    <a:pt x="21511" y="10273"/>
                  </a:cubicBezTo>
                  <a:lnTo>
                    <a:pt x="18301" y="438"/>
                  </a:lnTo>
                  <a:cubicBezTo>
                    <a:pt x="18261" y="314"/>
                    <a:pt x="18203" y="210"/>
                    <a:pt x="18133" y="135"/>
                  </a:cubicBezTo>
                  <a:cubicBezTo>
                    <a:pt x="18060" y="56"/>
                    <a:pt x="17976" y="12"/>
                    <a:pt x="17889" y="7"/>
                  </a:cubicBezTo>
                  <a:lnTo>
                    <a:pt x="387" y="0"/>
                  </a:lnTo>
                  <a:close/>
                </a:path>
              </a:pathLst>
            </a:custGeom>
            <a:solidFill>
              <a:srgbClr val="C00000">
                <a:alpha val="59216"/>
              </a:srgbClr>
            </a:solidFill>
            <a:ln w="12700" cap="flat">
              <a:noFill/>
              <a:miter lim="400000"/>
            </a:ln>
            <a:effectLst/>
          </p:spPr>
          <p:txBody>
            <a:bodyPr wrap="square" lIns="22859" tIns="22859" rIns="22859" bIns="22859" numCol="1" anchor="ctr" anchorCtr="0">
              <a:noAutofit/>
            </a:bodyPr>
            <a:lstStyle/>
            <a:p>
              <a:pPr algn="ctr"/>
              <a:r>
                <a:rPr lang="sv-SE" sz="1600" dirty="0">
                  <a:solidFill>
                    <a:schemeClr val="bg1"/>
                  </a:solidFill>
                </a:rPr>
                <a:t>RÖD ZON</a:t>
              </a:r>
              <a:endParaRPr sz="1600" dirty="0">
                <a:solidFill>
                  <a:schemeClr val="bg1"/>
                </a:solidFill>
              </a:endParaRPr>
            </a:p>
          </p:txBody>
        </p:sp>
        <p:sp>
          <p:nvSpPr>
            <p:cNvPr id="24" name="Rectangle 23">
              <a:extLst>
                <a:ext uri="{FF2B5EF4-FFF2-40B4-BE49-F238E27FC236}">
                  <a16:creationId xmlns:a16="http://schemas.microsoft.com/office/drawing/2014/main" id="{36F31933-90EC-636B-01D7-54F23DA938A1}"/>
                </a:ext>
              </a:extLst>
            </p:cNvPr>
            <p:cNvSpPr/>
            <p:nvPr/>
          </p:nvSpPr>
          <p:spPr>
            <a:xfrm>
              <a:off x="1699105" y="3988243"/>
              <a:ext cx="1220844" cy="1321224"/>
            </a:xfrm>
            <a:prstGeom prst="rect">
              <a:avLst/>
            </a:prstGeom>
            <a:solidFill>
              <a:srgbClr val="0070C0">
                <a:alpha val="20511"/>
              </a:srgbClr>
            </a:solidFill>
          </p:spPr>
          <p:txBody>
            <a:bodyPr wrap="square" lIns="0" tIns="0" rIns="0" bIns="0" numCol="1">
              <a:spAutoFit/>
            </a:bodyPr>
            <a:lstStyle/>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Vassa skämt</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Maskning</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Bortförklaringar</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Skvaller</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Alliansbildning</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Lobbying</a:t>
              </a:r>
            </a:p>
            <a:p>
              <a:pPr marL="171450" indent="-171450">
                <a:lnSpc>
                  <a:spcPct val="150000"/>
                </a:lnSpc>
                <a:buFont typeface="Arial" panose="020B0604020202020204" pitchFamily="34" charset="0"/>
                <a:buChar char="•"/>
              </a:pPr>
              <a:endParaRPr lang="sv-SE" sz="1100" dirty="0">
                <a:latin typeface="PT Sans" panose="020B0503020203020204" pitchFamily="34" charset="0"/>
                <a:ea typeface="PT Sans" panose="020B0503020203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E90001CF-0A58-9396-89F4-E88164586BE6}"/>
                </a:ext>
              </a:extLst>
            </p:cNvPr>
            <p:cNvSpPr/>
            <p:nvPr/>
          </p:nvSpPr>
          <p:spPr>
            <a:xfrm>
              <a:off x="2948752" y="3988243"/>
              <a:ext cx="1220844" cy="1321224"/>
            </a:xfrm>
            <a:prstGeom prst="rect">
              <a:avLst/>
            </a:prstGeom>
            <a:solidFill>
              <a:srgbClr val="7030A0">
                <a:alpha val="28000"/>
              </a:srgbClr>
            </a:solidFill>
          </p:spPr>
          <p:txBody>
            <a:bodyPr wrap="square" lIns="0" tIns="0" rIns="0" bIns="0" numCol="1">
              <a:spAutoFit/>
            </a:bodyPr>
            <a:lstStyle/>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Kommunikation blir mer formell</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Indirekt kommunikation</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Hat (olika uttryck)</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Kommunikation upphör</a:t>
              </a:r>
            </a:p>
          </p:txBody>
        </p:sp>
        <p:sp>
          <p:nvSpPr>
            <p:cNvPr id="26" name="Rectangle 25">
              <a:extLst>
                <a:ext uri="{FF2B5EF4-FFF2-40B4-BE49-F238E27FC236}">
                  <a16:creationId xmlns:a16="http://schemas.microsoft.com/office/drawing/2014/main" id="{EACF0522-25C4-6C03-2DBB-A57E25C90343}"/>
                </a:ext>
              </a:extLst>
            </p:cNvPr>
            <p:cNvSpPr/>
            <p:nvPr/>
          </p:nvSpPr>
          <p:spPr>
            <a:xfrm>
              <a:off x="4195266" y="3988243"/>
              <a:ext cx="1220844" cy="1321224"/>
            </a:xfrm>
            <a:prstGeom prst="rect">
              <a:avLst/>
            </a:prstGeom>
            <a:solidFill>
              <a:srgbClr val="C00000">
                <a:alpha val="32000"/>
              </a:srgbClr>
            </a:solidFill>
          </p:spPr>
          <p:txBody>
            <a:bodyPr wrap="square" lIns="0" tIns="0" rIns="0" bIns="0" numCol="1">
              <a:spAutoFit/>
            </a:bodyPr>
            <a:lstStyle/>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Hot</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Protest</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Sabotage</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Våld (psykologiskt och fysiskt)</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Separation</a:t>
              </a:r>
            </a:p>
            <a:p>
              <a:pPr>
                <a:lnSpc>
                  <a:spcPct val="150000"/>
                </a:lnSpc>
              </a:pPr>
              <a:endParaRPr lang="sv-SE" sz="1100" dirty="0">
                <a:latin typeface="PT Sans" panose="020B0503020203020204" pitchFamily="34" charset="0"/>
                <a:ea typeface="PT Sans" panose="020B0503020203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4DBC495F-4299-F2B0-BE5F-E0545883323E}"/>
                </a:ext>
              </a:extLst>
            </p:cNvPr>
            <p:cNvSpPr/>
            <p:nvPr/>
          </p:nvSpPr>
          <p:spPr>
            <a:xfrm>
              <a:off x="441214" y="3988243"/>
              <a:ext cx="1220843" cy="1321224"/>
            </a:xfrm>
            <a:prstGeom prst="rect">
              <a:avLst/>
            </a:prstGeom>
            <a:solidFill>
              <a:schemeClr val="accent4">
                <a:alpha val="26000"/>
              </a:schemeClr>
            </a:solidFill>
          </p:spPr>
          <p:txBody>
            <a:bodyPr wrap="square" lIns="0" tIns="0" rIns="0" bIns="0" numCol="1">
              <a:spAutoFit/>
            </a:bodyPr>
            <a:lstStyle/>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Öppenhet</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Klarhet</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Samverkan</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Förtroende</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Tillit</a:t>
              </a:r>
            </a:p>
            <a:p>
              <a:pPr marL="171450" indent="-171450">
                <a:lnSpc>
                  <a:spcPct val="150000"/>
                </a:lnSpc>
                <a:buFont typeface="Arial" panose="020B0604020202020204" pitchFamily="34" charset="0"/>
                <a:buChar char="•"/>
              </a:pPr>
              <a:r>
                <a:rPr lang="sv-SE" sz="1100" dirty="0">
                  <a:latin typeface="PT Sans" panose="020B0503020203020204" pitchFamily="34" charset="0"/>
                  <a:ea typeface="PT Sans" panose="020B0503020203020204" pitchFamily="34" charset="0"/>
                  <a:cs typeface="Open Sans" panose="020B0606030504020204" pitchFamily="34" charset="0"/>
                </a:rPr>
                <a:t>Kreativitet</a:t>
              </a:r>
            </a:p>
            <a:p>
              <a:pPr marL="171450" indent="-171450">
                <a:lnSpc>
                  <a:spcPct val="150000"/>
                </a:lnSpc>
                <a:buFont typeface="Arial" panose="020B0604020202020204" pitchFamily="34" charset="0"/>
                <a:buChar char="•"/>
              </a:pPr>
              <a:endParaRPr lang="sv-SE" sz="1100" dirty="0">
                <a:latin typeface="PT Sans" panose="020B0503020203020204" pitchFamily="34" charset="0"/>
                <a:ea typeface="PT Sans" panose="020B0503020203020204" pitchFamily="34" charset="0"/>
                <a:cs typeface="Open Sans" panose="020B0606030504020204" pitchFamily="34" charset="0"/>
              </a:endParaRPr>
            </a:p>
          </p:txBody>
        </p:sp>
      </p:grpSp>
      <p:pic>
        <p:nvPicPr>
          <p:cNvPr id="28" name="Picture 27" descr="Logo&#10;&#10;Description automatically generated">
            <a:extLst>
              <a:ext uri="{FF2B5EF4-FFF2-40B4-BE49-F238E27FC236}">
                <a16:creationId xmlns:a16="http://schemas.microsoft.com/office/drawing/2014/main" id="{227CBCC9-C9F6-CD82-98B8-CBD4C039C1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18957" y="9504299"/>
            <a:ext cx="1204574" cy="322581"/>
          </a:xfrm>
          <a:prstGeom prst="rect">
            <a:avLst/>
          </a:prstGeom>
        </p:spPr>
      </p:pic>
    </p:spTree>
    <p:extLst>
      <p:ext uri="{BB962C8B-B14F-4D97-AF65-F5344CB8AC3E}">
        <p14:creationId xmlns:p14="http://schemas.microsoft.com/office/powerpoint/2010/main" val="213320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C35E09-0265-C174-3E7A-82C39C21ED5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71F1949-4410-BECE-5C6C-8492E9B88E64}"/>
              </a:ext>
            </a:extLst>
          </p:cNvPr>
          <p:cNvSpPr/>
          <p:nvPr/>
        </p:nvSpPr>
        <p:spPr>
          <a:xfrm>
            <a:off x="243068" y="1157469"/>
            <a:ext cx="6504973" cy="191470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6D82696-66D8-2363-F737-8B4A98F4EF02}"/>
              </a:ext>
            </a:extLst>
          </p:cNvPr>
          <p:cNvSpPr>
            <a:spLocks noGrp="1"/>
          </p:cNvSpPr>
          <p:nvPr>
            <p:ph type="title"/>
          </p:nvPr>
        </p:nvSpPr>
        <p:spPr>
          <a:xfrm>
            <a:off x="538041" y="1104435"/>
            <a:ext cx="5915025" cy="1914702"/>
          </a:xfrm>
        </p:spPr>
        <p:txBody>
          <a:bodyPr>
            <a:normAutofit/>
          </a:bodyPr>
          <a:lstStyle/>
          <a:p>
            <a:pPr algn="ctr"/>
            <a:r>
              <a:rPr lang="en-AU" sz="4000" dirty="0">
                <a:latin typeface="Bebas Neue Pro SmE Bk" panose="020B0406020202050201" pitchFamily="34" charset="77"/>
              </a:rPr>
              <a:t>II. VARFÖR UPPSTÅR MOTSTÅND?</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80DC6A6C-81E8-3A83-122F-B044D5C7FFF9}"/>
              </a:ext>
            </a:extLst>
          </p:cNvPr>
          <p:cNvPicPr>
            <a:picLocks noChangeAspect="1"/>
          </p:cNvPicPr>
          <p:nvPr/>
        </p:nvPicPr>
        <p:blipFill>
          <a:blip r:embed="rId2"/>
          <a:stretch>
            <a:fillRect/>
          </a:stretch>
        </p:blipFill>
        <p:spPr>
          <a:xfrm>
            <a:off x="1291543" y="4343607"/>
            <a:ext cx="733472" cy="2441299"/>
          </a:xfrm>
          <a:prstGeom prst="rect">
            <a:avLst/>
          </a:prstGeom>
        </p:spPr>
      </p:pic>
      <p:pic>
        <p:nvPicPr>
          <p:cNvPr id="3" name="Picture 2" descr="A rainbow colored line with spirals&#10;&#10;Description automatically generated">
            <a:extLst>
              <a:ext uri="{FF2B5EF4-FFF2-40B4-BE49-F238E27FC236}">
                <a16:creationId xmlns:a16="http://schemas.microsoft.com/office/drawing/2014/main" id="{CF4DAA69-2DA9-73DD-6C90-A2A8EC1A7111}"/>
              </a:ext>
            </a:extLst>
          </p:cNvPr>
          <p:cNvPicPr>
            <a:picLocks noChangeAspect="1"/>
          </p:cNvPicPr>
          <p:nvPr/>
        </p:nvPicPr>
        <p:blipFill rotWithShape="1">
          <a:blip r:embed="rId3"/>
          <a:srcRect l="41072" r="40788"/>
          <a:stretch/>
        </p:blipFill>
        <p:spPr>
          <a:xfrm rot="16200000">
            <a:off x="4646271" y="4025437"/>
            <a:ext cx="373432" cy="3764782"/>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5D21FF32-9509-CC0C-0684-FC27339E9720}"/>
              </a:ext>
            </a:extLst>
          </p:cNvPr>
          <p:cNvPicPr>
            <a:picLocks noChangeAspect="1"/>
          </p:cNvPicPr>
          <p:nvPr/>
        </p:nvPicPr>
        <p:blipFill>
          <a:blip r:embed="rId4"/>
          <a:stretch>
            <a:fillRect/>
          </a:stretch>
        </p:blipFill>
        <p:spPr>
          <a:xfrm>
            <a:off x="3667895" y="4154080"/>
            <a:ext cx="2330183" cy="1597840"/>
          </a:xfrm>
          <a:prstGeom prst="rect">
            <a:avLst/>
          </a:prstGeom>
        </p:spPr>
      </p:pic>
      <p:sp>
        <p:nvSpPr>
          <p:cNvPr id="6" name="TextBox 5">
            <a:extLst>
              <a:ext uri="{FF2B5EF4-FFF2-40B4-BE49-F238E27FC236}">
                <a16:creationId xmlns:a16="http://schemas.microsoft.com/office/drawing/2014/main" id="{6AC360ED-E484-6596-4E91-AD29848AA4EF}"/>
              </a:ext>
            </a:extLst>
          </p:cNvPr>
          <p:cNvSpPr txBox="1"/>
          <p:nvPr/>
        </p:nvSpPr>
        <p:spPr>
          <a:xfrm>
            <a:off x="488274" y="7138355"/>
            <a:ext cx="5881452" cy="954107"/>
          </a:xfrm>
          <a:prstGeom prst="rect">
            <a:avLst/>
          </a:prstGeom>
          <a:noFill/>
        </p:spPr>
        <p:txBody>
          <a:bodyPr wrap="square" rtlCol="0">
            <a:spAutoFit/>
          </a:bodyPr>
          <a:lstStyle/>
          <a:p>
            <a:pPr marL="0" indent="0">
              <a:buNone/>
            </a:pPr>
            <a:r>
              <a:rPr lang="sv-SE" sz="1400" dirty="0">
                <a:latin typeface="Lato" panose="020F0502020204030203" pitchFamily="34" charset="0"/>
                <a:ea typeface="Lato" panose="020F0502020204030203" pitchFamily="34" charset="0"/>
                <a:cs typeface="Lato" panose="020F0502020204030203" pitchFamily="34" charset="0"/>
              </a:rPr>
              <a:t>Vi besvarar frågan från två olika perspektiv: </a:t>
            </a:r>
          </a:p>
          <a:p>
            <a:pPr marL="285750" indent="-285750">
              <a:buFont typeface="Arial" panose="020B0604020202020204" pitchFamily="34" charset="0"/>
              <a:buChar char="•"/>
            </a:pPr>
            <a:r>
              <a:rPr lang="sv-SE" sz="1400" dirty="0">
                <a:latin typeface="Lato" panose="020F0502020204030203" pitchFamily="34" charset="0"/>
                <a:ea typeface="Lato" panose="020F0502020204030203" pitchFamily="34" charset="0"/>
                <a:cs typeface="Lato" panose="020F0502020204030203" pitchFamily="34" charset="0"/>
              </a:rPr>
              <a:t>Fragmentering som orsak </a:t>
            </a:r>
          </a:p>
          <a:p>
            <a:pPr marL="285750" indent="-285750">
              <a:buFont typeface="Arial" panose="020B0604020202020204" pitchFamily="34" charset="0"/>
              <a:buChar char="•"/>
            </a:pPr>
            <a:r>
              <a:rPr lang="sv-SE" sz="1400" dirty="0">
                <a:latin typeface="Lato" panose="020F0502020204030203" pitchFamily="34" charset="0"/>
                <a:ea typeface="Lato" panose="020F0502020204030203" pitchFamily="34" charset="0"/>
                <a:cs typeface="Lato" panose="020F0502020204030203" pitchFamily="34" charset="0"/>
              </a:rPr>
              <a:t>Marginaliseringen som orsak för spänning och konflikt</a:t>
            </a:r>
            <a:endParaRPr lang="en-SE" sz="1400" dirty="0">
              <a:latin typeface="Lato" panose="020F0502020204030203" pitchFamily="34" charset="0"/>
              <a:ea typeface="Lato" panose="020F0502020204030203" pitchFamily="34" charset="0"/>
              <a:cs typeface="Lato" panose="020F0502020204030203" pitchFamily="34" charset="0"/>
            </a:endParaRPr>
          </a:p>
          <a:p>
            <a:endParaRPr lang="sv-SE" sz="1400" dirty="0">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2A001BBE-8D26-B62D-EC8B-03B539A2F7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45583" y="9457185"/>
            <a:ext cx="1204574" cy="322581"/>
          </a:xfrm>
          <a:prstGeom prst="rect">
            <a:avLst/>
          </a:prstGeom>
        </p:spPr>
      </p:pic>
    </p:spTree>
    <p:extLst>
      <p:ext uri="{BB962C8B-B14F-4D97-AF65-F5344CB8AC3E}">
        <p14:creationId xmlns:p14="http://schemas.microsoft.com/office/powerpoint/2010/main" val="11233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06877A-CEA6-AEA3-E687-DE5EF874BC75}"/>
              </a:ext>
            </a:extLst>
          </p:cNvPr>
          <p:cNvSpPr/>
          <p:nvPr/>
        </p:nvSpPr>
        <p:spPr>
          <a:xfrm>
            <a:off x="232783" y="672958"/>
            <a:ext cx="6504973" cy="107887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B3370CB-325B-EAA2-E2D6-1A74F56D5CAD}"/>
              </a:ext>
            </a:extLst>
          </p:cNvPr>
          <p:cNvSpPr/>
          <p:nvPr/>
        </p:nvSpPr>
        <p:spPr>
          <a:xfrm>
            <a:off x="493649" y="361295"/>
            <a:ext cx="5826930" cy="1100364"/>
          </a:xfrm>
          <a:prstGeom prst="rect">
            <a:avLst/>
          </a:prstGeom>
        </p:spPr>
        <p:txBody>
          <a:bodyPr anchor="b">
            <a:normAutofit/>
          </a:bodyPr>
          <a:lstStyle/>
          <a:p>
            <a:pPr algn="ctr" defTabSz="1073084">
              <a:lnSpc>
                <a:spcPct val="90000"/>
              </a:lnSpc>
              <a:spcBef>
                <a:spcPct val="0"/>
              </a:spcBef>
            </a:pPr>
            <a:r>
              <a:rPr lang="sv-SE" sz="3600" dirty="0">
                <a:solidFill>
                  <a:schemeClr val="tx1"/>
                </a:solidFill>
                <a:latin typeface="Bebas Neue Pro SmE Bk" panose="020B0406020202050201" pitchFamily="34" charset="77"/>
                <a:ea typeface="Source Sans Pro Light" panose="020B0403030403020204" pitchFamily="34" charset="0"/>
                <a:cs typeface="+mj-cs"/>
              </a:rPr>
              <a:t>Fragmentering som konfliktorsak</a:t>
            </a:r>
          </a:p>
        </p:txBody>
      </p:sp>
      <p:sp>
        <p:nvSpPr>
          <p:cNvPr id="5" name="Content Placeholder 2">
            <a:extLst>
              <a:ext uri="{FF2B5EF4-FFF2-40B4-BE49-F238E27FC236}">
                <a16:creationId xmlns:a16="http://schemas.microsoft.com/office/drawing/2014/main" id="{7010C39C-6FE7-EEBA-FC64-4D3571A03F50}"/>
              </a:ext>
            </a:extLst>
          </p:cNvPr>
          <p:cNvSpPr txBox="1">
            <a:spLocks/>
          </p:cNvSpPr>
          <p:nvPr/>
        </p:nvSpPr>
        <p:spPr>
          <a:xfrm>
            <a:off x="718458" y="1866744"/>
            <a:ext cx="5602122" cy="2646878"/>
          </a:xfrm>
          <a:prstGeom prst="rect">
            <a:avLst/>
          </a:prstGeom>
          <a:solidFill>
            <a:srgbClr val="B9AB9F">
              <a:alpha val="20000"/>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v-SE" sz="1200" dirty="0">
                <a:latin typeface="Lato" panose="020F0502020204030203" pitchFamily="34" charset="0"/>
                <a:ea typeface="Lato" panose="020F0502020204030203" pitchFamily="34" charset="0"/>
                <a:cs typeface="Lato" panose="020F0502020204030203" pitchFamily="34" charset="0"/>
              </a:rPr>
              <a:t>David Bohm var en fysiker som samarbetade med Albert Einstein och Nils Bohr. Bohm använde begreppet fragmentering för att beskriva hur vi genom vårt sätt att tänka försöker dela upp en värld som egentligen utgör en obruten helhet där allt är sammanflätat. Eftersom vi endast ser en del av helheten har vi, som individer, ett begränsat perspektiv. Konflikter uppstår när vi håller fast vid vårt perspektiv och inte kan eller vill se andras sätt att uppfatta samma verklighet.</a:t>
            </a:r>
          </a:p>
          <a:p>
            <a:pPr marL="0" indent="0">
              <a:spcAft>
                <a:spcPts val="600"/>
              </a:spcAft>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Aft>
                <a:spcPts val="600"/>
              </a:spcAft>
              <a:buNone/>
            </a:pPr>
            <a:r>
              <a:rPr lang="sv-SE" sz="1200" dirty="0">
                <a:latin typeface="Lato" panose="020F0502020204030203" pitchFamily="34" charset="0"/>
                <a:ea typeface="Lato" panose="020F0502020204030203" pitchFamily="34" charset="0"/>
                <a:cs typeface="Lato" panose="020F0502020204030203" pitchFamily="34" charset="0"/>
              </a:rPr>
              <a:t>De flesta känner igen berättelsen (eller dikten) om de sex blinda männen och elefanten. De sex blinda männen tror alla att de har förstått vad en elefant är, men de har enbart en del av helheten. På liknande sätt är det oftast med våra samverkansprocesser, möten och samtal där spänning uppstår: Människor står på olika sidor och kritiserar varandra, fasthållande vid sin egen bild av verkligheten.</a:t>
            </a:r>
            <a:r>
              <a:rPr lang="en-SE" sz="1200" dirty="0">
                <a:latin typeface="Lato" panose="020F0502020204030203" pitchFamily="34" charset="0"/>
                <a:ea typeface="Lato" panose="020F0502020204030203" pitchFamily="34" charset="0"/>
                <a:cs typeface="Lato" panose="020F0502020204030203" pitchFamily="34" charset="0"/>
              </a:rPr>
              <a:t> </a:t>
            </a:r>
          </a:p>
        </p:txBody>
      </p:sp>
      <p:sp>
        <p:nvSpPr>
          <p:cNvPr id="7" name="Rectangle 6">
            <a:extLst>
              <a:ext uri="{FF2B5EF4-FFF2-40B4-BE49-F238E27FC236}">
                <a16:creationId xmlns:a16="http://schemas.microsoft.com/office/drawing/2014/main" id="{3D430EC4-800A-0CBC-FA63-F3CD9A405E07}"/>
              </a:ext>
            </a:extLst>
          </p:cNvPr>
          <p:cNvSpPr/>
          <p:nvPr/>
        </p:nvSpPr>
        <p:spPr>
          <a:xfrm>
            <a:off x="2555294" y="5461403"/>
            <a:ext cx="1859952" cy="2403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0" name="Title 1">
            <a:extLst>
              <a:ext uri="{FF2B5EF4-FFF2-40B4-BE49-F238E27FC236}">
                <a16:creationId xmlns:a16="http://schemas.microsoft.com/office/drawing/2014/main" id="{7980367E-13AE-050C-BAE9-CE128174CF88}"/>
              </a:ext>
            </a:extLst>
          </p:cNvPr>
          <p:cNvSpPr txBox="1">
            <a:spLocks/>
          </p:cNvSpPr>
          <p:nvPr/>
        </p:nvSpPr>
        <p:spPr>
          <a:xfrm>
            <a:off x="718458" y="6729143"/>
            <a:ext cx="2865920" cy="553396"/>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VI SER ALLTID ENBART DELAR AV HELHETEN VID EN GIVEN TIDPUNKT</a:t>
            </a:r>
            <a:endParaRPr lang="sv-SE" sz="1200" dirty="0">
              <a:latin typeface="Calibri Light" panose="020F0302020204030204" pitchFamily="34" charset="0"/>
              <a:ea typeface="Lato Light" panose="020F0502020204030203" pitchFamily="34" charset="0"/>
              <a:cs typeface="Calibri Light" panose="020F0302020204030204" pitchFamily="34" charset="0"/>
            </a:endParaRPr>
          </a:p>
        </p:txBody>
      </p:sp>
      <p:grpSp>
        <p:nvGrpSpPr>
          <p:cNvPr id="26" name="Group 25">
            <a:extLst>
              <a:ext uri="{FF2B5EF4-FFF2-40B4-BE49-F238E27FC236}">
                <a16:creationId xmlns:a16="http://schemas.microsoft.com/office/drawing/2014/main" id="{BDB95131-D459-44B5-A953-8D72CE78A07D}"/>
              </a:ext>
            </a:extLst>
          </p:cNvPr>
          <p:cNvGrpSpPr/>
          <p:nvPr/>
        </p:nvGrpSpPr>
        <p:grpSpPr>
          <a:xfrm>
            <a:off x="4248816" y="5513960"/>
            <a:ext cx="2161295" cy="3552583"/>
            <a:chOff x="2646537" y="6170022"/>
            <a:chExt cx="1625352" cy="2671638"/>
          </a:xfrm>
        </p:grpSpPr>
        <p:sp>
          <p:nvSpPr>
            <p:cNvPr id="6" name="Rectangle 5">
              <a:extLst>
                <a:ext uri="{FF2B5EF4-FFF2-40B4-BE49-F238E27FC236}">
                  <a16:creationId xmlns:a16="http://schemas.microsoft.com/office/drawing/2014/main" id="{C35A092A-4951-928E-CC61-CB5587484913}"/>
                </a:ext>
              </a:extLst>
            </p:cNvPr>
            <p:cNvSpPr/>
            <p:nvPr/>
          </p:nvSpPr>
          <p:spPr>
            <a:xfrm>
              <a:off x="2658826" y="6170022"/>
              <a:ext cx="1613062" cy="2279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Picture 12" descr="A picture containing text&#10;&#10;Description automatically generated">
              <a:extLst>
                <a:ext uri="{FF2B5EF4-FFF2-40B4-BE49-F238E27FC236}">
                  <a16:creationId xmlns:a16="http://schemas.microsoft.com/office/drawing/2014/main" id="{A139D7A4-4189-D872-D5E5-E50E28E863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290" b="-10617"/>
            <a:stretch/>
          </p:blipFill>
          <p:spPr>
            <a:xfrm>
              <a:off x="2681239" y="6170944"/>
              <a:ext cx="336049" cy="107869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3BFF45-6329-EBB0-FBAB-3C2C0E7DFD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0520" y="7361843"/>
              <a:ext cx="308214" cy="107869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3D0E4E07-1997-AFA7-8823-DE2A6A9866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9838" y="6981993"/>
              <a:ext cx="308214" cy="1078698"/>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C6B8193-9774-F5AC-4A55-F24B495BFF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98338" y="6205869"/>
              <a:ext cx="272863" cy="107869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7022ECA-572B-BAF8-B2B1-435E0B589C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20821" y="6515196"/>
              <a:ext cx="335874" cy="107869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DD72206B-5907-C63D-0871-D3AB39FF06D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69233" y="7284566"/>
              <a:ext cx="359031" cy="1078698"/>
            </a:xfrm>
            <a:prstGeom prst="rect">
              <a:avLst/>
            </a:prstGeom>
          </p:spPr>
        </p:pic>
        <p:sp>
          <p:nvSpPr>
            <p:cNvPr id="19" name="Title 1">
              <a:extLst>
                <a:ext uri="{FF2B5EF4-FFF2-40B4-BE49-F238E27FC236}">
                  <a16:creationId xmlns:a16="http://schemas.microsoft.com/office/drawing/2014/main" id="{BD60D21C-2A8D-42B5-7689-87ADED62E204}"/>
                </a:ext>
              </a:extLst>
            </p:cNvPr>
            <p:cNvSpPr txBox="1">
              <a:spLocks/>
            </p:cNvSpPr>
            <p:nvPr/>
          </p:nvSpPr>
          <p:spPr>
            <a:xfrm>
              <a:off x="2646537" y="8516731"/>
              <a:ext cx="1625352" cy="324929"/>
            </a:xfrm>
            <a:prstGeom prst="rect">
              <a:avLst/>
            </a:prstGeom>
          </p:spPr>
          <p:txBody>
            <a:bodyPr vert="horz" lIns="91440" tIns="45720" rIns="91440" bIns="45720" rtlCol="0" anchor="ct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DÅ UPPSTÅR FRAGMENTERADE BILDER AV SAMMA VERKLIGHET</a:t>
              </a:r>
              <a:endParaRPr lang="sv-SE" sz="1200" dirty="0">
                <a:latin typeface="Calibri Light" panose="020F0302020204030204" pitchFamily="34" charset="0"/>
                <a:ea typeface="Lato Light" panose="020F0502020204030203" pitchFamily="34" charset="0"/>
                <a:cs typeface="Calibri Light" panose="020F0302020204030204" pitchFamily="34" charset="0"/>
              </a:endParaRPr>
            </a:p>
          </p:txBody>
        </p:sp>
      </p:grpSp>
      <p:sp>
        <p:nvSpPr>
          <p:cNvPr id="20" name="Rectangle 19">
            <a:extLst>
              <a:ext uri="{FF2B5EF4-FFF2-40B4-BE49-F238E27FC236}">
                <a16:creationId xmlns:a16="http://schemas.microsoft.com/office/drawing/2014/main" id="{5A707596-830B-9D95-B8F4-7936E33B07C0}"/>
              </a:ext>
            </a:extLst>
          </p:cNvPr>
          <p:cNvSpPr/>
          <p:nvPr/>
        </p:nvSpPr>
        <p:spPr>
          <a:xfrm>
            <a:off x="493649" y="7406701"/>
            <a:ext cx="1716594" cy="1487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Content Placeholder 4" descr="A picture containing text, night sky&#10;&#10;Description automatically generated">
            <a:extLst>
              <a:ext uri="{FF2B5EF4-FFF2-40B4-BE49-F238E27FC236}">
                <a16:creationId xmlns:a16="http://schemas.microsoft.com/office/drawing/2014/main" id="{4F98F27D-7DD4-76F9-BE53-19F4D2C675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4226" y="7577511"/>
            <a:ext cx="2144952" cy="1458568"/>
          </a:xfrm>
          <a:prstGeom prst="rect">
            <a:avLst/>
          </a:prstGeom>
        </p:spPr>
      </p:pic>
      <p:sp>
        <p:nvSpPr>
          <p:cNvPr id="22" name="TextBox 21">
            <a:extLst>
              <a:ext uri="{FF2B5EF4-FFF2-40B4-BE49-F238E27FC236}">
                <a16:creationId xmlns:a16="http://schemas.microsoft.com/office/drawing/2014/main" id="{65098D08-9AC3-F786-5783-41D3107B377A}"/>
              </a:ext>
            </a:extLst>
          </p:cNvPr>
          <p:cNvSpPr txBox="1"/>
          <p:nvPr/>
        </p:nvSpPr>
        <p:spPr>
          <a:xfrm>
            <a:off x="990145" y="9140865"/>
            <a:ext cx="3130297" cy="646331"/>
          </a:xfrm>
          <a:prstGeom prst="rect">
            <a:avLst/>
          </a:prstGeom>
          <a:noFill/>
        </p:spPr>
        <p:txBody>
          <a:bodyPr wrap="square">
            <a:spAutoFit/>
          </a:bodyPr>
          <a:lstStyle/>
          <a:p>
            <a:r>
              <a:rPr lang="sv-SE" sz="1200" dirty="0">
                <a:latin typeface="Calibri Light" panose="020F0302020204030204" pitchFamily="34" charset="0"/>
                <a:ea typeface="Lato Light" panose="020F0502020204030203" pitchFamily="34" charset="0"/>
                <a:cs typeface="Calibri Light" panose="020F0302020204030204" pitchFamily="34" charset="0"/>
              </a:rPr>
              <a:t>VI FASTNAR I VÅR UPPFATTNING OCH SER ANDRA BILDER SOM FELAKTIGA ELLER FALSKA. OC.H VI SER VARANDRA SOM MOTSTÅNDARE</a:t>
            </a:r>
            <a:endParaRPr lang="sv-SE" sz="1200" dirty="0"/>
          </a:p>
        </p:txBody>
      </p:sp>
      <p:sp>
        <p:nvSpPr>
          <p:cNvPr id="23" name="Right Arrow 22">
            <a:extLst>
              <a:ext uri="{FF2B5EF4-FFF2-40B4-BE49-F238E27FC236}">
                <a16:creationId xmlns:a16="http://schemas.microsoft.com/office/drawing/2014/main" id="{6B045E79-D607-8370-7D61-8EB532D7AA5E}"/>
              </a:ext>
            </a:extLst>
          </p:cNvPr>
          <p:cNvSpPr/>
          <p:nvPr/>
        </p:nvSpPr>
        <p:spPr>
          <a:xfrm rot="1967148">
            <a:off x="3584332" y="6467475"/>
            <a:ext cx="558598" cy="38263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ight Arrow 23">
            <a:extLst>
              <a:ext uri="{FF2B5EF4-FFF2-40B4-BE49-F238E27FC236}">
                <a16:creationId xmlns:a16="http://schemas.microsoft.com/office/drawing/2014/main" id="{D3B008E0-52BD-E0FB-8D24-00723BA141A1}"/>
              </a:ext>
            </a:extLst>
          </p:cNvPr>
          <p:cNvSpPr/>
          <p:nvPr/>
        </p:nvSpPr>
        <p:spPr>
          <a:xfrm rot="8264142">
            <a:off x="3641551" y="7750736"/>
            <a:ext cx="550090" cy="38263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Picture 27" descr="A greyscale shot of people standing next to each other&#10;&#10;Description automatically generated">
            <a:extLst>
              <a:ext uri="{FF2B5EF4-FFF2-40B4-BE49-F238E27FC236}">
                <a16:creationId xmlns:a16="http://schemas.microsoft.com/office/drawing/2014/main" id="{896BCD14-0ABF-1E9A-936F-CAFAD0C3A31C}"/>
              </a:ext>
            </a:extLst>
          </p:cNvPr>
          <p:cNvPicPr>
            <a:picLocks noChangeAspect="1"/>
          </p:cNvPicPr>
          <p:nvPr/>
        </p:nvPicPr>
        <p:blipFill>
          <a:blip r:embed="rId9"/>
          <a:stretch>
            <a:fillRect/>
          </a:stretch>
        </p:blipFill>
        <p:spPr>
          <a:xfrm>
            <a:off x="753819" y="5085101"/>
            <a:ext cx="2952933" cy="1318076"/>
          </a:xfrm>
          <a:prstGeom prst="rect">
            <a:avLst/>
          </a:prstGeom>
        </p:spPr>
      </p:pic>
      <p:pic>
        <p:nvPicPr>
          <p:cNvPr id="8" name="Picture 7" descr="Logo&#10;&#10;Description automatically generated">
            <a:extLst>
              <a:ext uri="{FF2B5EF4-FFF2-40B4-BE49-F238E27FC236}">
                <a16:creationId xmlns:a16="http://schemas.microsoft.com/office/drawing/2014/main" id="{9B867AD8-F21F-BD17-56DC-D0F78F616D7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11098" y="9405188"/>
            <a:ext cx="1204574" cy="322581"/>
          </a:xfrm>
          <a:prstGeom prst="rect">
            <a:avLst/>
          </a:prstGeom>
        </p:spPr>
      </p:pic>
    </p:spTree>
    <p:extLst>
      <p:ext uri="{BB962C8B-B14F-4D97-AF65-F5344CB8AC3E}">
        <p14:creationId xmlns:p14="http://schemas.microsoft.com/office/powerpoint/2010/main" val="10842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202B9C-B87F-D41E-DA9A-9553176B5095}"/>
              </a:ext>
            </a:extLst>
          </p:cNvPr>
          <p:cNvSpPr/>
          <p:nvPr/>
        </p:nvSpPr>
        <p:spPr>
          <a:xfrm>
            <a:off x="235486" y="733203"/>
            <a:ext cx="6504973" cy="107887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87F51987-FE77-FCC1-685C-053716C18F1F}"/>
              </a:ext>
            </a:extLst>
          </p:cNvPr>
          <p:cNvSpPr/>
          <p:nvPr/>
        </p:nvSpPr>
        <p:spPr>
          <a:xfrm>
            <a:off x="0" y="6685612"/>
            <a:ext cx="6858000" cy="3220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629587" y="1937893"/>
            <a:ext cx="5723374" cy="4524315"/>
          </a:xfrm>
          <a:prstGeom prst="rect">
            <a:avLst/>
          </a:prstGeom>
          <a:solidFill>
            <a:srgbClr val="B9AB9F">
              <a:alpha val="20000"/>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latin typeface="Lato" panose="020F0502020204030203" pitchFamily="34" charset="0"/>
                <a:ea typeface="Lato" panose="020F0502020204030203" pitchFamily="34" charset="0"/>
                <a:cs typeface="Lato" panose="020F0502020204030203" pitchFamily="34" charset="0"/>
              </a:rPr>
              <a:t>Arnold </a:t>
            </a:r>
            <a:r>
              <a:rPr lang="sv-SE" sz="1200" dirty="0" err="1">
                <a:latin typeface="Lato" panose="020F0502020204030203" pitchFamily="34" charset="0"/>
                <a:ea typeface="Lato" panose="020F0502020204030203" pitchFamily="34" charset="0"/>
                <a:cs typeface="Lato" panose="020F0502020204030203" pitchFamily="34" charset="0"/>
              </a:rPr>
              <a:t>Mindell</a:t>
            </a:r>
            <a:r>
              <a:rPr lang="sv-SE" sz="1200" dirty="0">
                <a:latin typeface="Lato" panose="020F0502020204030203" pitchFamily="34" charset="0"/>
                <a:ea typeface="Lato" panose="020F0502020204030203" pitchFamily="34" charset="0"/>
                <a:cs typeface="Lato" panose="020F0502020204030203" pitchFamily="34" charset="0"/>
              </a:rPr>
              <a:t>. </a:t>
            </a:r>
            <a:r>
              <a:rPr lang="sv-SE" sz="1200" dirty="0" err="1">
                <a:latin typeface="Lato" panose="020F0502020204030203" pitchFamily="34" charset="0"/>
                <a:ea typeface="Lato" panose="020F0502020204030203" pitchFamily="34" charset="0"/>
                <a:cs typeface="Lato" panose="020F0502020204030203" pitchFamily="34" charset="0"/>
              </a:rPr>
              <a:t>Mindells</a:t>
            </a:r>
            <a:r>
              <a:rPr lang="sv-SE" sz="1200" dirty="0">
                <a:latin typeface="Lato" panose="020F0502020204030203" pitchFamily="34" charset="0"/>
                <a:ea typeface="Lato" panose="020F0502020204030203" pitchFamily="34" charset="0"/>
                <a:cs typeface="Lato" panose="020F0502020204030203" pitchFamily="34" charset="0"/>
              </a:rPr>
              <a:t> är fysiker och psykolog och grundare till konceptet </a:t>
            </a:r>
            <a:r>
              <a:rPr lang="sv-SE" sz="1200" i="1" dirty="0">
                <a:latin typeface="Lato" panose="020F0502020204030203" pitchFamily="34" charset="0"/>
                <a:ea typeface="Lato" panose="020F0502020204030203" pitchFamily="34" charset="0"/>
                <a:cs typeface="Lato" panose="020F0502020204030203" pitchFamily="34" charset="0"/>
              </a:rPr>
              <a:t>Deep</a:t>
            </a:r>
            <a:r>
              <a:rPr lang="sv-SE" sz="1200" dirty="0">
                <a:latin typeface="Lato" panose="020F0502020204030203" pitchFamily="34" charset="0"/>
                <a:ea typeface="Lato" panose="020F0502020204030203" pitchFamily="34" charset="0"/>
                <a:cs typeface="Lato" panose="020F0502020204030203" pitchFamily="34" charset="0"/>
              </a:rPr>
              <a:t> </a:t>
            </a:r>
            <a:r>
              <a:rPr lang="sv-SE" sz="1200" i="1" dirty="0" err="1">
                <a:latin typeface="Lato" panose="020F0502020204030203" pitchFamily="34" charset="0"/>
                <a:ea typeface="Lato" panose="020F0502020204030203" pitchFamily="34" charset="0"/>
                <a:cs typeface="Lato" panose="020F0502020204030203" pitchFamily="34" charset="0"/>
              </a:rPr>
              <a:t>Democracy</a:t>
            </a:r>
            <a:r>
              <a:rPr lang="sv-SE" sz="1200" dirty="0">
                <a:latin typeface="Lato" panose="020F0502020204030203" pitchFamily="34" charset="0"/>
                <a:ea typeface="Lato" panose="020F0502020204030203" pitchFamily="34" charset="0"/>
                <a:cs typeface="Lato" panose="020F0502020204030203" pitchFamily="34" charset="0"/>
              </a:rPr>
              <a:t> – som vidareutvecklades av </a:t>
            </a:r>
            <a:r>
              <a:rPr lang="sv-SE" sz="1200" dirty="0" err="1">
                <a:latin typeface="Lato" panose="020F0502020204030203" pitchFamily="34" charset="0"/>
                <a:ea typeface="Lato" panose="020F0502020204030203" pitchFamily="34" charset="0"/>
                <a:cs typeface="Lato" panose="020F0502020204030203" pitchFamily="34" charset="0"/>
              </a:rPr>
              <a:t>Myrna</a:t>
            </a:r>
            <a:r>
              <a:rPr lang="sv-SE" sz="1200" dirty="0">
                <a:latin typeface="Lato" panose="020F0502020204030203" pitchFamily="34" charset="0"/>
                <a:ea typeface="Lato" panose="020F0502020204030203" pitchFamily="34" charset="0"/>
                <a:cs typeface="Lato" panose="020F0502020204030203" pitchFamily="34" charset="0"/>
              </a:rPr>
              <a:t> Lewis.  De utgår ifrån att marginalisering är orsaken till att spänning, motstånd och konflikt uppstår. </a:t>
            </a:r>
            <a:r>
              <a:rPr lang="sv-SE" sz="1200" i="1" dirty="0">
                <a:latin typeface="Lato" panose="020F0502020204030203" pitchFamily="34" charset="0"/>
                <a:ea typeface="Lato" panose="020F0502020204030203" pitchFamily="34" charset="0"/>
                <a:cs typeface="Lato" panose="020F0502020204030203" pitchFamily="34" charset="0"/>
              </a:rPr>
              <a:t>Deep </a:t>
            </a:r>
            <a:r>
              <a:rPr lang="sv-SE" sz="1200" i="1" dirty="0" err="1">
                <a:latin typeface="Lato" panose="020F0502020204030203" pitchFamily="34" charset="0"/>
                <a:ea typeface="Lato" panose="020F0502020204030203" pitchFamily="34" charset="0"/>
                <a:cs typeface="Lato" panose="020F0502020204030203" pitchFamily="34" charset="0"/>
              </a:rPr>
              <a:t>Democracy</a:t>
            </a:r>
            <a:r>
              <a:rPr lang="sv-SE" sz="1200" dirty="0">
                <a:latin typeface="Lato" panose="020F0502020204030203" pitchFamily="34" charset="0"/>
                <a:ea typeface="Lato" panose="020F0502020204030203" pitchFamily="34" charset="0"/>
                <a:cs typeface="Lato" panose="020F0502020204030203" pitchFamily="34" charset="0"/>
              </a:rPr>
              <a:t> fokuserar främst på gruppdynamik men principen är lika användbar för individer och samhället i stort. </a:t>
            </a:r>
            <a:endParaRPr lang="en-SE" sz="1200" b="1"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SE" sz="1200" b="1" dirty="0">
              <a:latin typeface="Lato" panose="020F0502020204030203" pitchFamily="34" charset="0"/>
              <a:ea typeface="Lato" panose="020F0502020204030203" pitchFamily="34" charset="0"/>
              <a:cs typeface="Lato" panose="020F0502020204030203" pitchFamily="34" charset="0"/>
            </a:endParaRP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Vi lär oss av psykologin att när känslor trängas undan, osakar de stress inom oss. På samma sätt skapas stress i relationer, grupper och i samhället när en viktig röst undanträngs eller marginaliseras. Marginalisering uppstår när någon känner att de inte blir hörda, sedda, tagna på allvar eller på annat sätt exkluderas.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Relationer, grupper och samhället har, precis som vi individer, en aspekt som är medveten och en som är omedveten. Den del som är medveten i en kollektiv samling av människor är den som alla ser, som tillåts eller som betraktas som normen. Den del som är osynlig, inte tillåts eller är normavvikande kan ses som gruppens eller samhällets omedvetna. Vi använder isberget som en bild för det som är medvetet och omedvetet – en del som är över och en del som är under vattenytan.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När en röst eller del av en grupp marginaliseras uppstår spänning. Spänningen som uppstår tär på energi. Det gäller spänning inom individer, på arbetsplatser, i möten eller i samhället. Det kräver också mer energi att hantera konfliktens konsekvenser.  Desto mer de eskalerar, desto högre blir kostnader räknat i såväl pengar som i psykosociala problem som uppstår och måste hanteras. </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
        <p:nvSpPr>
          <p:cNvPr id="7" name="Rectangle 6">
            <a:extLst>
              <a:ext uri="{FF2B5EF4-FFF2-40B4-BE49-F238E27FC236}">
                <a16:creationId xmlns:a16="http://schemas.microsoft.com/office/drawing/2014/main" id="{48FD75F0-093C-0D07-EF35-07AC431F16BD}"/>
              </a:ext>
            </a:extLst>
          </p:cNvPr>
          <p:cNvSpPr/>
          <p:nvPr/>
        </p:nvSpPr>
        <p:spPr>
          <a:xfrm>
            <a:off x="597205" y="491369"/>
            <a:ext cx="5723374" cy="1100364"/>
          </a:xfrm>
          <a:prstGeom prst="rect">
            <a:avLst/>
          </a:prstGeom>
        </p:spPr>
        <p:txBody>
          <a:bodyPr anchor="b">
            <a:normAutofit/>
          </a:bodyPr>
          <a:lstStyle/>
          <a:p>
            <a:pPr algn="ctr" defTabSz="1073084">
              <a:lnSpc>
                <a:spcPct val="90000"/>
              </a:lnSpc>
              <a:spcBef>
                <a:spcPct val="0"/>
              </a:spcBef>
            </a:pPr>
            <a:r>
              <a:rPr lang="sv-SE" sz="3600" dirty="0">
                <a:solidFill>
                  <a:schemeClr val="tx1"/>
                </a:solidFill>
                <a:latin typeface="Bebas Neue Pro SmE Bk" panose="020B0406020202050201" pitchFamily="34" charset="77"/>
                <a:ea typeface="Source Sans Pro Light" panose="020B0403030403020204" pitchFamily="34" charset="0"/>
                <a:cs typeface="+mj-cs"/>
              </a:rPr>
              <a:t>Marginalisering som konfliktorsak</a:t>
            </a:r>
          </a:p>
        </p:txBody>
      </p:sp>
      <p:sp>
        <p:nvSpPr>
          <p:cNvPr id="3" name="TextBox 2">
            <a:extLst>
              <a:ext uri="{FF2B5EF4-FFF2-40B4-BE49-F238E27FC236}">
                <a16:creationId xmlns:a16="http://schemas.microsoft.com/office/drawing/2014/main" id="{C4D86527-3D4C-4927-A53A-5DB24D69D354}"/>
              </a:ext>
            </a:extLst>
          </p:cNvPr>
          <p:cNvSpPr txBox="1"/>
          <p:nvPr/>
        </p:nvSpPr>
        <p:spPr>
          <a:xfrm>
            <a:off x="791596" y="7359992"/>
            <a:ext cx="1852817" cy="1384995"/>
          </a:xfrm>
          <a:prstGeom prst="rect">
            <a:avLst/>
          </a:prstGeom>
          <a:noFill/>
        </p:spPr>
        <p:txBody>
          <a:bodyPr wrap="square">
            <a:spAutoFit/>
          </a:bodyPr>
          <a:lstStyle/>
          <a:p>
            <a:r>
              <a:rPr lang="sv-SE" sz="1200" i="1" dirty="0">
                <a:latin typeface="Lato" panose="020F0502020204030203" pitchFamily="34" charset="0"/>
                <a:ea typeface="Lato" panose="020F0502020204030203" pitchFamily="34" charset="0"/>
                <a:cs typeface="Lato" panose="020F0502020204030203" pitchFamily="34" charset="0"/>
              </a:rPr>
              <a:t>Isberget illustrerar två processer som pågår samtidigt när människor interagerar. Medan en del saker är synliga, sker andra i det fördolda eller ”under ytan”. </a:t>
            </a:r>
          </a:p>
        </p:txBody>
      </p:sp>
      <p:grpSp>
        <p:nvGrpSpPr>
          <p:cNvPr id="8" name="Group 7">
            <a:extLst>
              <a:ext uri="{FF2B5EF4-FFF2-40B4-BE49-F238E27FC236}">
                <a16:creationId xmlns:a16="http://schemas.microsoft.com/office/drawing/2014/main" id="{F81EFCBE-7110-33D6-9766-77045FF53963}"/>
              </a:ext>
            </a:extLst>
          </p:cNvPr>
          <p:cNvGrpSpPr/>
          <p:nvPr/>
        </p:nvGrpSpPr>
        <p:grpSpPr>
          <a:xfrm>
            <a:off x="2960080" y="6844409"/>
            <a:ext cx="3360499" cy="2652034"/>
            <a:chOff x="6595689" y="245816"/>
            <a:chExt cx="8484700" cy="6695945"/>
          </a:xfrm>
        </p:grpSpPr>
        <p:sp>
          <p:nvSpPr>
            <p:cNvPr id="9" name="Rectangle 8">
              <a:extLst>
                <a:ext uri="{FF2B5EF4-FFF2-40B4-BE49-F238E27FC236}">
                  <a16:creationId xmlns:a16="http://schemas.microsoft.com/office/drawing/2014/main" id="{6B5CB653-23A9-0E71-59DA-E9B0E91ABCD4}"/>
                </a:ext>
              </a:extLst>
            </p:cNvPr>
            <p:cNvSpPr/>
            <p:nvPr/>
          </p:nvSpPr>
          <p:spPr>
            <a:xfrm>
              <a:off x="6595689" y="1690687"/>
              <a:ext cx="8484694" cy="52510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a:p>
          </p:txBody>
        </p:sp>
        <p:pic>
          <p:nvPicPr>
            <p:cNvPr id="10" name="Picture 9" descr="A picture containing light&#10;&#10;Description automatically generated">
              <a:extLst>
                <a:ext uri="{FF2B5EF4-FFF2-40B4-BE49-F238E27FC236}">
                  <a16:creationId xmlns:a16="http://schemas.microsoft.com/office/drawing/2014/main" id="{70046294-0A68-E0BA-EEC0-7BDD31048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9406" y="543697"/>
              <a:ext cx="3431114" cy="5597612"/>
            </a:xfrm>
            <a:prstGeom prst="rect">
              <a:avLst/>
            </a:prstGeom>
          </p:spPr>
        </p:pic>
        <p:cxnSp>
          <p:nvCxnSpPr>
            <p:cNvPr id="11" name="Straight Connector 10">
              <a:extLst>
                <a:ext uri="{FF2B5EF4-FFF2-40B4-BE49-F238E27FC236}">
                  <a16:creationId xmlns:a16="http://schemas.microsoft.com/office/drawing/2014/main" id="{F84E69DB-E90D-A36E-C74C-CAE7A9099D9F}"/>
                </a:ext>
              </a:extLst>
            </p:cNvPr>
            <p:cNvCxnSpPr>
              <a:cxnSpLocks/>
            </p:cNvCxnSpPr>
            <p:nvPr/>
          </p:nvCxnSpPr>
          <p:spPr>
            <a:xfrm>
              <a:off x="6595692" y="1690687"/>
              <a:ext cx="8484697" cy="0"/>
            </a:xfrm>
            <a:prstGeom prst="line">
              <a:avLst/>
            </a:prstGeom>
            <a:ln w="34925">
              <a:solidFill>
                <a:srgbClr val="100073"/>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FFD5795-663C-C33F-58B4-549EB8EA0482}"/>
                </a:ext>
              </a:extLst>
            </p:cNvPr>
            <p:cNvSpPr txBox="1"/>
            <p:nvPr/>
          </p:nvSpPr>
          <p:spPr>
            <a:xfrm>
              <a:off x="6744988" y="349544"/>
              <a:ext cx="1940304" cy="505106"/>
            </a:xfrm>
            <a:prstGeom prst="rect">
              <a:avLst/>
            </a:prstGeom>
            <a:noFill/>
          </p:spPr>
          <p:txBody>
            <a:bodyPr wrap="square" rtlCol="0">
              <a:spAutoFit/>
            </a:bodyPr>
            <a:lstStyle/>
            <a:p>
              <a:r>
                <a:rPr lang="sv-SE" sz="700" i="1" dirty="0">
                  <a:latin typeface="Lato" panose="020F0502020204030203" pitchFamily="34" charset="0"/>
                  <a:ea typeface="Lato" panose="020F0502020204030203" pitchFamily="34" charset="0"/>
                  <a:cs typeface="Lato" panose="020F0502020204030203" pitchFamily="34" charset="0"/>
                </a:rPr>
                <a:t>Det som tillåts</a:t>
              </a:r>
            </a:p>
          </p:txBody>
        </p:sp>
        <p:sp>
          <p:nvSpPr>
            <p:cNvPr id="13" name="TextBox 12">
              <a:extLst>
                <a:ext uri="{FF2B5EF4-FFF2-40B4-BE49-F238E27FC236}">
                  <a16:creationId xmlns:a16="http://schemas.microsoft.com/office/drawing/2014/main" id="{FD4596F2-DA98-6D0C-5078-4EBF30D4389F}"/>
                </a:ext>
              </a:extLst>
            </p:cNvPr>
            <p:cNvSpPr txBox="1"/>
            <p:nvPr/>
          </p:nvSpPr>
          <p:spPr>
            <a:xfrm>
              <a:off x="9741362" y="245816"/>
              <a:ext cx="2218642" cy="777086"/>
            </a:xfrm>
            <a:prstGeom prst="rect">
              <a:avLst/>
            </a:prstGeom>
            <a:noFill/>
          </p:spPr>
          <p:txBody>
            <a:bodyPr wrap="square" rtlCol="0">
              <a:spAutoFit/>
            </a:bodyPr>
            <a:lstStyle/>
            <a:p>
              <a:r>
                <a:rPr lang="sv-SE" sz="700" i="1" dirty="0">
                  <a:latin typeface="Lato" panose="020F0502020204030203" pitchFamily="34" charset="0"/>
                  <a:ea typeface="Lato" panose="020F0502020204030203" pitchFamily="34" charset="0"/>
                  <a:cs typeface="Lato" panose="020F0502020204030203" pitchFamily="34" charset="0"/>
                </a:rPr>
                <a:t>Det dominerar i medier</a:t>
              </a:r>
            </a:p>
          </p:txBody>
        </p:sp>
        <p:sp>
          <p:nvSpPr>
            <p:cNvPr id="14" name="TextBox 13">
              <a:extLst>
                <a:ext uri="{FF2B5EF4-FFF2-40B4-BE49-F238E27FC236}">
                  <a16:creationId xmlns:a16="http://schemas.microsoft.com/office/drawing/2014/main" id="{AA3FF1B6-D1A0-244B-3F01-BC620417A047}"/>
                </a:ext>
              </a:extLst>
            </p:cNvPr>
            <p:cNvSpPr txBox="1"/>
            <p:nvPr/>
          </p:nvSpPr>
          <p:spPr>
            <a:xfrm>
              <a:off x="10282554" y="906573"/>
              <a:ext cx="1804036" cy="777086"/>
            </a:xfrm>
            <a:prstGeom prst="rect">
              <a:avLst/>
            </a:prstGeom>
            <a:noFill/>
          </p:spPr>
          <p:txBody>
            <a:bodyPr wrap="square" rtlCol="0">
              <a:spAutoFit/>
            </a:bodyPr>
            <a:lstStyle/>
            <a:p>
              <a:r>
                <a:rPr lang="sv-SE" sz="700" i="1" dirty="0">
                  <a:latin typeface="Lato" panose="020F0502020204030203" pitchFamily="34" charset="0"/>
                  <a:ea typeface="Lato" panose="020F0502020204030203" pitchFamily="34" charset="0"/>
                  <a:cs typeface="Lato" panose="020F0502020204030203" pitchFamily="34" charset="0"/>
                </a:rPr>
                <a:t>Populistiska sanningar</a:t>
              </a:r>
            </a:p>
          </p:txBody>
        </p:sp>
        <p:sp>
          <p:nvSpPr>
            <p:cNvPr id="15" name="TextBox 14">
              <a:extLst>
                <a:ext uri="{FF2B5EF4-FFF2-40B4-BE49-F238E27FC236}">
                  <a16:creationId xmlns:a16="http://schemas.microsoft.com/office/drawing/2014/main" id="{72AC0068-C3CD-2C04-557C-45911A8FEB30}"/>
                </a:ext>
              </a:extLst>
            </p:cNvPr>
            <p:cNvSpPr txBox="1"/>
            <p:nvPr/>
          </p:nvSpPr>
          <p:spPr>
            <a:xfrm>
              <a:off x="6595692" y="1068806"/>
              <a:ext cx="1513521" cy="505106"/>
            </a:xfrm>
            <a:prstGeom prst="rect">
              <a:avLst/>
            </a:prstGeom>
            <a:noFill/>
          </p:spPr>
          <p:txBody>
            <a:bodyPr wrap="square" rtlCol="0">
              <a:spAutoFit/>
            </a:bodyPr>
            <a:lstStyle/>
            <a:p>
              <a:r>
                <a:rPr lang="sv-SE" sz="700" i="1" dirty="0">
                  <a:latin typeface="Lato" panose="020F0502020204030203" pitchFamily="34" charset="0"/>
                  <a:ea typeface="Lato" panose="020F0502020204030203" pitchFamily="34" charset="0"/>
                  <a:cs typeface="Lato" panose="020F0502020204030203" pitchFamily="34" charset="0"/>
                </a:rPr>
                <a:t>Normen</a:t>
              </a:r>
            </a:p>
          </p:txBody>
        </p:sp>
        <p:sp>
          <p:nvSpPr>
            <p:cNvPr id="16" name="TextBox 15">
              <a:extLst>
                <a:ext uri="{FF2B5EF4-FFF2-40B4-BE49-F238E27FC236}">
                  <a16:creationId xmlns:a16="http://schemas.microsoft.com/office/drawing/2014/main" id="{C5D32C19-83BB-D4BE-5B94-D9FD7A1F6AAE}"/>
                </a:ext>
              </a:extLst>
            </p:cNvPr>
            <p:cNvSpPr txBox="1"/>
            <p:nvPr/>
          </p:nvSpPr>
          <p:spPr>
            <a:xfrm>
              <a:off x="7928531" y="2796272"/>
              <a:ext cx="2069964" cy="777086"/>
            </a:xfrm>
            <a:prstGeom prst="rect">
              <a:avLst/>
            </a:prstGeom>
            <a:noFill/>
          </p:spPr>
          <p:txBody>
            <a:bodyPr wrap="square" rtlCol="0">
              <a:spAutoFit/>
            </a:bodyPr>
            <a:lstStyle/>
            <a:p>
              <a:r>
                <a:rPr lang="sv-SE" sz="700" i="1" dirty="0">
                  <a:latin typeface="Lato" panose="020F0502020204030203" pitchFamily="34" charset="0"/>
                  <a:ea typeface="Lato" panose="020F0502020204030203" pitchFamily="34" charset="0"/>
                  <a:cs typeface="Lato" panose="020F0502020204030203" pitchFamily="34" charset="0"/>
                </a:rPr>
                <a:t>Undanträngda känslor</a:t>
              </a:r>
            </a:p>
          </p:txBody>
        </p:sp>
        <p:sp>
          <p:nvSpPr>
            <p:cNvPr id="17" name="TextBox 16">
              <a:extLst>
                <a:ext uri="{FF2B5EF4-FFF2-40B4-BE49-F238E27FC236}">
                  <a16:creationId xmlns:a16="http://schemas.microsoft.com/office/drawing/2014/main" id="{F248C22F-DF1A-FB2E-9E37-DD9EE643E83D}"/>
                </a:ext>
              </a:extLst>
            </p:cNvPr>
            <p:cNvSpPr txBox="1"/>
            <p:nvPr/>
          </p:nvSpPr>
          <p:spPr>
            <a:xfrm>
              <a:off x="8353092" y="1996271"/>
              <a:ext cx="2069964" cy="777086"/>
            </a:xfrm>
            <a:prstGeom prst="rect">
              <a:avLst/>
            </a:prstGeom>
            <a:noFill/>
          </p:spPr>
          <p:txBody>
            <a:bodyPr wrap="square" rtlCol="0">
              <a:spAutoFit/>
            </a:bodyPr>
            <a:lstStyle/>
            <a:p>
              <a:r>
                <a:rPr lang="sv-SE" sz="700" i="1" dirty="0">
                  <a:latin typeface="Lato" panose="020F0502020204030203" pitchFamily="34" charset="0"/>
                  <a:ea typeface="Lato" panose="020F0502020204030203" pitchFamily="34" charset="0"/>
                  <a:cs typeface="Lato" panose="020F0502020204030203" pitchFamily="34" charset="0"/>
                </a:rPr>
                <a:t>Tankar &amp; idéer som inte hörs</a:t>
              </a:r>
            </a:p>
          </p:txBody>
        </p:sp>
        <p:sp>
          <p:nvSpPr>
            <p:cNvPr id="18" name="TextBox 17">
              <a:extLst>
                <a:ext uri="{FF2B5EF4-FFF2-40B4-BE49-F238E27FC236}">
                  <a16:creationId xmlns:a16="http://schemas.microsoft.com/office/drawing/2014/main" id="{32D40F2C-6754-5757-C5B4-8B4C8C3DD735}"/>
                </a:ext>
              </a:extLst>
            </p:cNvPr>
            <p:cNvSpPr txBox="1"/>
            <p:nvPr/>
          </p:nvSpPr>
          <p:spPr>
            <a:xfrm>
              <a:off x="9513925" y="2889284"/>
              <a:ext cx="1513524" cy="777086"/>
            </a:xfrm>
            <a:prstGeom prst="rect">
              <a:avLst/>
            </a:prstGeom>
            <a:noFill/>
          </p:spPr>
          <p:txBody>
            <a:bodyPr wrap="square" rtlCol="0">
              <a:spAutoFit/>
            </a:bodyPr>
            <a:lstStyle/>
            <a:p>
              <a:r>
                <a:rPr lang="sv-SE" sz="700" i="1" dirty="0">
                  <a:latin typeface="Lato" panose="020F0502020204030203" pitchFamily="34" charset="0"/>
                  <a:ea typeface="Lato" panose="020F0502020204030203" pitchFamily="34" charset="0"/>
                  <a:cs typeface="Lato" panose="020F0502020204030203" pitchFamily="34" charset="0"/>
                </a:rPr>
                <a:t>Det som censureras</a:t>
              </a:r>
            </a:p>
          </p:txBody>
        </p:sp>
        <p:sp>
          <p:nvSpPr>
            <p:cNvPr id="19" name="TextBox 18">
              <a:extLst>
                <a:ext uri="{FF2B5EF4-FFF2-40B4-BE49-F238E27FC236}">
                  <a16:creationId xmlns:a16="http://schemas.microsoft.com/office/drawing/2014/main" id="{B9B62D05-A00B-F703-C11C-900858610436}"/>
                </a:ext>
              </a:extLst>
            </p:cNvPr>
            <p:cNvSpPr txBox="1"/>
            <p:nvPr/>
          </p:nvSpPr>
          <p:spPr>
            <a:xfrm>
              <a:off x="7977783" y="3645197"/>
              <a:ext cx="2270282" cy="777086"/>
            </a:xfrm>
            <a:prstGeom prst="rect">
              <a:avLst/>
            </a:prstGeom>
            <a:noFill/>
          </p:spPr>
          <p:txBody>
            <a:bodyPr wrap="square" rtlCol="0">
              <a:spAutoFit/>
            </a:bodyPr>
            <a:lstStyle/>
            <a:p>
              <a:pPr algn="ctr"/>
              <a:r>
                <a:rPr lang="sv-SE" sz="700" i="1" dirty="0">
                  <a:latin typeface="Lato" panose="020F0502020204030203" pitchFamily="34" charset="0"/>
                  <a:ea typeface="Lato" panose="020F0502020204030203" pitchFamily="34" charset="0"/>
                  <a:cs typeface="Lato" panose="020F0502020204030203" pitchFamily="34" charset="0"/>
                </a:rPr>
                <a:t>Det som bryter mot normen</a:t>
              </a:r>
            </a:p>
          </p:txBody>
        </p:sp>
        <p:sp>
          <p:nvSpPr>
            <p:cNvPr id="20" name="TextBox 19">
              <a:extLst>
                <a:ext uri="{FF2B5EF4-FFF2-40B4-BE49-F238E27FC236}">
                  <a16:creationId xmlns:a16="http://schemas.microsoft.com/office/drawing/2014/main" id="{D253B56F-D9A2-D485-4D9A-3032350BFBE2}"/>
                </a:ext>
              </a:extLst>
            </p:cNvPr>
            <p:cNvSpPr txBox="1"/>
            <p:nvPr/>
          </p:nvSpPr>
          <p:spPr>
            <a:xfrm>
              <a:off x="9112923" y="5029242"/>
              <a:ext cx="1513521" cy="505106"/>
            </a:xfrm>
            <a:prstGeom prst="rect">
              <a:avLst/>
            </a:prstGeom>
            <a:noFill/>
          </p:spPr>
          <p:txBody>
            <a:bodyPr wrap="square" rtlCol="0">
              <a:spAutoFit/>
            </a:bodyPr>
            <a:lstStyle/>
            <a:p>
              <a:r>
                <a:rPr lang="sv-SE" sz="700" i="1" dirty="0">
                  <a:latin typeface="Lato" panose="020F0502020204030203" pitchFamily="34" charset="0"/>
                  <a:ea typeface="Lato" panose="020F0502020204030203" pitchFamily="34" charset="0"/>
                  <a:cs typeface="Lato" panose="020F0502020204030203" pitchFamily="34" charset="0"/>
                </a:rPr>
                <a:t>Trauma</a:t>
              </a:r>
            </a:p>
          </p:txBody>
        </p:sp>
        <p:sp>
          <p:nvSpPr>
            <p:cNvPr id="22" name="TextBox 21">
              <a:extLst>
                <a:ext uri="{FF2B5EF4-FFF2-40B4-BE49-F238E27FC236}">
                  <a16:creationId xmlns:a16="http://schemas.microsoft.com/office/drawing/2014/main" id="{F206585C-6827-9688-C4EE-F4A45736443F}"/>
                </a:ext>
              </a:extLst>
            </p:cNvPr>
            <p:cNvSpPr txBox="1"/>
            <p:nvPr/>
          </p:nvSpPr>
          <p:spPr>
            <a:xfrm>
              <a:off x="8679200" y="4323948"/>
              <a:ext cx="2270282" cy="505106"/>
            </a:xfrm>
            <a:prstGeom prst="rect">
              <a:avLst/>
            </a:prstGeom>
            <a:noFill/>
          </p:spPr>
          <p:txBody>
            <a:bodyPr wrap="square" rtlCol="0">
              <a:spAutoFit/>
            </a:bodyPr>
            <a:lstStyle/>
            <a:p>
              <a:pPr algn="ctr"/>
              <a:r>
                <a:rPr lang="sv-SE" sz="700" i="1" dirty="0">
                  <a:latin typeface="Lato" panose="020F0502020204030203" pitchFamily="34" charset="0"/>
                  <a:ea typeface="Lato" panose="020F0502020204030203" pitchFamily="34" charset="0"/>
                  <a:cs typeface="Lato" panose="020F0502020204030203" pitchFamily="34" charset="0"/>
                </a:rPr>
                <a:t>Historiken</a:t>
              </a:r>
            </a:p>
          </p:txBody>
        </p:sp>
      </p:grpSp>
      <p:sp>
        <p:nvSpPr>
          <p:cNvPr id="23" name="TextBox 22">
            <a:extLst>
              <a:ext uri="{FF2B5EF4-FFF2-40B4-BE49-F238E27FC236}">
                <a16:creationId xmlns:a16="http://schemas.microsoft.com/office/drawing/2014/main" id="{30DA7D37-784E-88C6-A8DD-6CA1B5F6E76F}"/>
              </a:ext>
            </a:extLst>
          </p:cNvPr>
          <p:cNvSpPr txBox="1"/>
          <p:nvPr/>
        </p:nvSpPr>
        <p:spPr>
          <a:xfrm>
            <a:off x="5314858" y="6875279"/>
            <a:ext cx="1005721" cy="430887"/>
          </a:xfrm>
          <a:prstGeom prst="rect">
            <a:avLst/>
          </a:prstGeom>
          <a:noFill/>
        </p:spPr>
        <p:txBody>
          <a:bodyPr wrap="square">
            <a:spAutoFit/>
          </a:bodyPr>
          <a:lstStyle/>
          <a:p>
            <a:r>
              <a:rPr lang="sv-SE" sz="1050" b="1" i="1" dirty="0">
                <a:latin typeface="Lato" panose="020F0502020204030203" pitchFamily="34" charset="0"/>
                <a:ea typeface="Lato" panose="020F0502020204030203" pitchFamily="34" charset="0"/>
                <a:cs typeface="Lato" panose="020F0502020204030203" pitchFamily="34" charset="0"/>
              </a:rPr>
              <a:t>Den primära processen</a:t>
            </a:r>
          </a:p>
        </p:txBody>
      </p:sp>
      <p:sp>
        <p:nvSpPr>
          <p:cNvPr id="24" name="TextBox 23">
            <a:extLst>
              <a:ext uri="{FF2B5EF4-FFF2-40B4-BE49-F238E27FC236}">
                <a16:creationId xmlns:a16="http://schemas.microsoft.com/office/drawing/2014/main" id="{8B629AD6-4DE1-E712-83BE-60FFEF71EE8D}"/>
              </a:ext>
            </a:extLst>
          </p:cNvPr>
          <p:cNvSpPr txBox="1"/>
          <p:nvPr/>
        </p:nvSpPr>
        <p:spPr>
          <a:xfrm>
            <a:off x="5314858" y="8056654"/>
            <a:ext cx="1081237" cy="415498"/>
          </a:xfrm>
          <a:prstGeom prst="rect">
            <a:avLst/>
          </a:prstGeom>
          <a:noFill/>
        </p:spPr>
        <p:txBody>
          <a:bodyPr wrap="square">
            <a:spAutoFit/>
          </a:bodyPr>
          <a:lstStyle/>
          <a:p>
            <a:r>
              <a:rPr lang="sv-SE" sz="1050" b="1" i="1" dirty="0">
                <a:latin typeface="Lato" panose="020F0502020204030203" pitchFamily="34" charset="0"/>
                <a:ea typeface="Lato" panose="020F0502020204030203" pitchFamily="34" charset="0"/>
                <a:cs typeface="Lato" panose="020F0502020204030203" pitchFamily="34" charset="0"/>
              </a:rPr>
              <a:t>Den sekundära processen</a:t>
            </a:r>
          </a:p>
        </p:txBody>
      </p:sp>
    </p:spTree>
    <p:extLst>
      <p:ext uri="{BB962C8B-B14F-4D97-AF65-F5344CB8AC3E}">
        <p14:creationId xmlns:p14="http://schemas.microsoft.com/office/powerpoint/2010/main" val="209973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2CC97-5D93-4D9E-26B1-455D2D53803E}"/>
              </a:ext>
            </a:extLst>
          </p:cNvPr>
          <p:cNvSpPr/>
          <p:nvPr/>
        </p:nvSpPr>
        <p:spPr>
          <a:xfrm>
            <a:off x="0" y="613304"/>
            <a:ext cx="4901784" cy="1215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4000" dirty="0">
                <a:solidFill>
                  <a:schemeClr val="tx1"/>
                </a:solidFill>
                <a:latin typeface="Bebas Neue Pro SmE Bk" panose="020B0406020202050201" pitchFamily="34" charset="77"/>
                <a:ea typeface="Source Sans Pro" panose="020B0503030403020204" pitchFamily="34" charset="0"/>
              </a:rPr>
              <a:t>      Innehåll</a:t>
            </a:r>
            <a:endParaRPr lang="sv-SE" sz="2000" dirty="0">
              <a:solidFill>
                <a:schemeClr val="tx1"/>
              </a:solidFill>
              <a:latin typeface="Bebas Neue Pro SmE Bk" panose="020B0406020202050201" pitchFamily="34" charset="77"/>
              <a:ea typeface="Source Sans Pro" panose="020B0503030403020204" pitchFamily="34" charset="0"/>
            </a:endParaRPr>
          </a:p>
        </p:txBody>
      </p:sp>
      <p:sp>
        <p:nvSpPr>
          <p:cNvPr id="4" name="TextBox 3">
            <a:extLst>
              <a:ext uri="{FF2B5EF4-FFF2-40B4-BE49-F238E27FC236}">
                <a16:creationId xmlns:a16="http://schemas.microsoft.com/office/drawing/2014/main" id="{62EE0DE3-2B41-3154-305D-70F79838886F}"/>
              </a:ext>
            </a:extLst>
          </p:cNvPr>
          <p:cNvSpPr txBox="1"/>
          <p:nvPr/>
        </p:nvSpPr>
        <p:spPr>
          <a:xfrm>
            <a:off x="719528" y="2158584"/>
            <a:ext cx="4931764" cy="3231654"/>
          </a:xfrm>
          <a:prstGeom prst="rect">
            <a:avLst/>
          </a:prstGeom>
          <a:noFill/>
        </p:spPr>
        <p:txBody>
          <a:bodyPr wrap="square" rtlCol="0">
            <a:spAutoFit/>
          </a:bodyPr>
          <a:lstStyle/>
          <a:p>
            <a:pPr marL="228600" indent="-228600">
              <a:buFont typeface="+mj-lt"/>
              <a:buAutoNum type="arabicPeriod"/>
            </a:pPr>
            <a:endParaRPr lang="sv-SE" sz="1200" dirty="0">
              <a:latin typeface="Lato" panose="020F0502020204030203" pitchFamily="34" charset="0"/>
              <a:ea typeface="Lato" panose="020F0502020204030203" pitchFamily="34" charset="0"/>
              <a:cs typeface="Lato" panose="020F0502020204030203" pitchFamily="34" charset="0"/>
            </a:endParaRP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Inledning</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Några grundtankar</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Enkla, komplicerade och komplexa problem</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En förenklad komplexitetsanalys</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Att hantera motstånd</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Att tillgodose grundläggande behov</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Att vara medveten om dina reaktioner</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Hur märker vi spänning, motstånd och konflikt?</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Varför uppstår spänning?</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Vad kan vi göra?</a:t>
            </a:r>
          </a:p>
          <a:p>
            <a:pPr marL="685800" lvl="1" indent="-228600">
              <a:buFont typeface="+mj-lt"/>
              <a:buAutoNum type="romanLcPeriod"/>
            </a:pPr>
            <a:r>
              <a:rPr lang="sv-SE" sz="1200" dirty="0">
                <a:latin typeface="Lato" panose="020F0502020204030203" pitchFamily="34" charset="0"/>
                <a:ea typeface="Lato" panose="020F0502020204030203" pitchFamily="34" charset="0"/>
                <a:cs typeface="Lato" panose="020F0502020204030203" pitchFamily="34" charset="0"/>
              </a:rPr>
              <a:t>Ett dialogiskt tankesätt</a:t>
            </a:r>
          </a:p>
          <a:p>
            <a:pPr marL="685800" lvl="1" indent="-228600">
              <a:buFont typeface="+mj-lt"/>
              <a:buAutoNum type="romanLcPeriod"/>
            </a:pPr>
            <a:r>
              <a:rPr lang="sv-SE" sz="1200" dirty="0">
                <a:latin typeface="Lato" panose="020F0502020204030203" pitchFamily="34" charset="0"/>
                <a:ea typeface="Lato" panose="020F0502020204030203" pitchFamily="34" charset="0"/>
                <a:cs typeface="Lato" panose="020F0502020204030203" pitchFamily="34" charset="0"/>
              </a:rPr>
              <a:t>Ett dialogiskt förhållningssätt</a:t>
            </a:r>
          </a:p>
          <a:p>
            <a:pPr marL="685800" lvl="1" indent="-228600">
              <a:buFont typeface="+mj-lt"/>
              <a:buAutoNum type="romanLcPeriod"/>
            </a:pPr>
            <a:r>
              <a:rPr lang="sv-SE" sz="1200" dirty="0">
                <a:latin typeface="Lato" panose="020F0502020204030203" pitchFamily="34" charset="0"/>
                <a:ea typeface="Lato" panose="020F0502020204030203" pitchFamily="34" charset="0"/>
                <a:cs typeface="Lato" panose="020F0502020204030203" pitchFamily="34" charset="0"/>
              </a:rPr>
              <a:t>Praktiska färdigheter</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Några tankar om konflikt som katalysator för förändring</a:t>
            </a:r>
          </a:p>
          <a:p>
            <a:pPr marL="742950" lvl="1" indent="-285750">
              <a:buFont typeface="+mj-lt"/>
              <a:buAutoNum type="romanLcPeriod"/>
            </a:pPr>
            <a:endParaRPr lang="sv-SE" sz="1200" dirty="0">
              <a:latin typeface="Lato" panose="020F0502020204030203" pitchFamily="34" charset="0"/>
              <a:ea typeface="Lato" panose="020F0502020204030203" pitchFamily="34" charset="0"/>
              <a:cs typeface="Lato" panose="020F0502020204030203" pitchFamily="34" charset="0"/>
            </a:endParaRPr>
          </a:p>
          <a:p>
            <a:pPr marL="228600" indent="-228600">
              <a:buFont typeface="+mj-lt"/>
              <a:buAutoNum type="arabicPeriod"/>
            </a:pPr>
            <a:endParaRPr lang="sv-SE" sz="12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Logo&#10;&#10;Description automatically generated">
            <a:extLst>
              <a:ext uri="{FF2B5EF4-FFF2-40B4-BE49-F238E27FC236}">
                <a16:creationId xmlns:a16="http://schemas.microsoft.com/office/drawing/2014/main" id="{014A1C37-B824-534D-D5A1-759D29931E01}"/>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95601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2344871" y="3907271"/>
            <a:ext cx="3505941" cy="4893647"/>
          </a:xfrm>
          <a:prstGeom prst="rect">
            <a:avLst/>
          </a:prstGeom>
          <a:solidFill>
            <a:srgbClr val="B9AB9F">
              <a:alpha val="20000"/>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latin typeface="Lato" panose="020F0502020204030203" pitchFamily="34" charset="0"/>
                <a:ea typeface="Lato" panose="020F0502020204030203" pitchFamily="34" charset="0"/>
                <a:cs typeface="Lato" panose="020F0502020204030203" pitchFamily="34" charset="0"/>
              </a:rPr>
              <a:t>Frågan är vilka möjligheter som finns för att hantera den spänning som har uppstått. Finns det potential att åtgärda grundorsakerna? Vad kan göras för att förebygga att konflikterna förvärras ytterligare?</a:t>
            </a:r>
          </a:p>
          <a:p>
            <a:pPr marL="0" indent="0">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buNone/>
            </a:pPr>
            <a:r>
              <a:rPr lang="sv-SE" sz="1200" dirty="0">
                <a:latin typeface="Lato" panose="020F0502020204030203" pitchFamily="34" charset="0"/>
                <a:ea typeface="Lato" panose="020F0502020204030203" pitchFamily="34" charset="0"/>
                <a:cs typeface="Lato" panose="020F0502020204030203" pitchFamily="34" charset="0"/>
              </a:rPr>
              <a:t>På följande sidor får du tips om hur du kan agera, några metoder som kan hjälpa, och information om enkla verktyg. Dessa bygger på ett förhållningssätt och ett tankesätt som främjar följande grundprinciper:</a:t>
            </a:r>
          </a:p>
          <a:p>
            <a:pPr marL="0" indent="0">
              <a:buNone/>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Medvetenhet om perspektiv </a:t>
            </a:r>
            <a:r>
              <a:rPr lang="sv-SE" sz="1200" dirty="0">
                <a:latin typeface="Lato" panose="020F0502020204030203" pitchFamily="34" charset="0"/>
                <a:ea typeface="Lato" panose="020F0502020204030203" pitchFamily="34" charset="0"/>
                <a:cs typeface="Lato" panose="020F0502020204030203" pitchFamily="34" charset="0"/>
              </a:rPr>
              <a:t>leder till större öppenhet för det andra säger och gör.</a:t>
            </a:r>
          </a:p>
          <a:p>
            <a:r>
              <a:rPr lang="sv-SE" sz="1200" b="1" dirty="0">
                <a:latin typeface="Lato" panose="020F0502020204030203" pitchFamily="34" charset="0"/>
                <a:ea typeface="Lato" panose="020F0502020204030203" pitchFamily="34" charset="0"/>
                <a:cs typeface="Lato" panose="020F0502020204030203" pitchFamily="34" charset="0"/>
              </a:rPr>
              <a:t>Inkludering</a:t>
            </a:r>
            <a:r>
              <a:rPr lang="sv-SE" sz="1200" dirty="0">
                <a:latin typeface="Lato" panose="020F0502020204030203" pitchFamily="34" charset="0"/>
                <a:ea typeface="Lato" panose="020F0502020204030203" pitchFamily="34" charset="0"/>
                <a:cs typeface="Lato" panose="020F0502020204030203" pitchFamily="34" charset="0"/>
              </a:rPr>
              <a:t> motverkar marginalisering och eskalering av spänning, motstånd och konflikt.</a:t>
            </a:r>
          </a:p>
          <a:p>
            <a:r>
              <a:rPr lang="sv-SE" sz="1200" b="1" dirty="0">
                <a:latin typeface="Lato" panose="020F0502020204030203" pitchFamily="34" charset="0"/>
                <a:ea typeface="Lato" panose="020F0502020204030203" pitchFamily="34" charset="0"/>
                <a:cs typeface="Lato" panose="020F0502020204030203" pitchFamily="34" charset="0"/>
              </a:rPr>
              <a:t>Ömsesidig förståelse </a:t>
            </a:r>
            <a:r>
              <a:rPr lang="sv-SE" sz="1200" dirty="0">
                <a:latin typeface="Lato" panose="020F0502020204030203" pitchFamily="34" charset="0"/>
                <a:ea typeface="Lato" panose="020F0502020204030203" pitchFamily="34" charset="0"/>
                <a:cs typeface="Lato" panose="020F0502020204030203" pitchFamily="34" charset="0"/>
              </a:rPr>
              <a:t>är motvikten till polarisering och fragmentering.</a:t>
            </a:r>
          </a:p>
          <a:p>
            <a:r>
              <a:rPr lang="sv-SE" sz="1200" b="1" dirty="0">
                <a:latin typeface="Lato" panose="020F0502020204030203" pitchFamily="34" charset="0"/>
                <a:ea typeface="Lato" panose="020F0502020204030203" pitchFamily="34" charset="0"/>
                <a:cs typeface="Lato" panose="020F0502020204030203" pitchFamily="34" charset="0"/>
              </a:rPr>
              <a:t>Att sakta ner samtalet </a:t>
            </a:r>
            <a:r>
              <a:rPr lang="sv-SE" sz="1200" dirty="0">
                <a:latin typeface="Lato" panose="020F0502020204030203" pitchFamily="34" charset="0"/>
                <a:ea typeface="Lato" panose="020F0502020204030203" pitchFamily="34" charset="0"/>
                <a:cs typeface="Lato" panose="020F0502020204030203" pitchFamily="34" charset="0"/>
              </a:rPr>
              <a:t>skapar trygghet och en känsla av hanterbarhet.</a:t>
            </a:r>
          </a:p>
          <a:p>
            <a:r>
              <a:rPr lang="sv-SE" sz="1200" b="1" dirty="0">
                <a:latin typeface="Lato" panose="020F0502020204030203" pitchFamily="34" charset="0"/>
                <a:ea typeface="Lato" panose="020F0502020204030203" pitchFamily="34" charset="0"/>
                <a:cs typeface="Lato" panose="020F0502020204030203" pitchFamily="34" charset="0"/>
              </a:rPr>
              <a:t>Att skapa trygghet </a:t>
            </a:r>
            <a:r>
              <a:rPr lang="sv-SE" sz="1200" dirty="0">
                <a:latin typeface="Lato" panose="020F0502020204030203" pitchFamily="34" charset="0"/>
                <a:ea typeface="Lato" panose="020F0502020204030203" pitchFamily="34" charset="0"/>
                <a:cs typeface="Lato" panose="020F0502020204030203" pitchFamily="34" charset="0"/>
              </a:rPr>
              <a:t>är avgörande för att kunna minska nivån av spänning i ett samtal eller på ett möte.</a:t>
            </a:r>
          </a:p>
          <a:p>
            <a:r>
              <a:rPr lang="sv-SE" sz="1200" b="1" dirty="0">
                <a:latin typeface="Lato" panose="020F0502020204030203" pitchFamily="34" charset="0"/>
                <a:ea typeface="Lato" panose="020F0502020204030203" pitchFamily="34" charset="0"/>
                <a:cs typeface="Lato" panose="020F0502020204030203" pitchFamily="34" charset="0"/>
              </a:rPr>
              <a:t>En oberoende och opartisk facilitator </a:t>
            </a:r>
            <a:r>
              <a:rPr lang="sv-SE" sz="1200" dirty="0">
                <a:latin typeface="Lato" panose="020F0502020204030203" pitchFamily="34" charset="0"/>
                <a:ea typeface="Lato" panose="020F0502020204030203" pitchFamily="34" charset="0"/>
                <a:cs typeface="Lato" panose="020F0502020204030203" pitchFamily="34" charset="0"/>
              </a:rPr>
              <a:t>kan behövas när konflikten har eskalerat.</a:t>
            </a:r>
          </a:p>
        </p:txBody>
      </p:sp>
      <p:pic>
        <p:nvPicPr>
          <p:cNvPr id="4" name="Picture 3" descr="Logo&#10;&#10;Description automatically generated">
            <a:extLst>
              <a:ext uri="{FF2B5EF4-FFF2-40B4-BE49-F238E27FC236}">
                <a16:creationId xmlns:a16="http://schemas.microsoft.com/office/drawing/2014/main" id="{C8FE3D86-25B7-29BA-9A50-14DF10E2E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6" name="Rectangle 5">
            <a:extLst>
              <a:ext uri="{FF2B5EF4-FFF2-40B4-BE49-F238E27FC236}">
                <a16:creationId xmlns:a16="http://schemas.microsoft.com/office/drawing/2014/main" id="{D56A521E-8569-2D80-1BB3-22947D724AA6}"/>
              </a:ext>
            </a:extLst>
          </p:cNvPr>
          <p:cNvSpPr/>
          <p:nvPr/>
        </p:nvSpPr>
        <p:spPr>
          <a:xfrm>
            <a:off x="243068" y="1157469"/>
            <a:ext cx="6504973" cy="191470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970AA8D4-7EF7-DF2B-6603-68F4ACCC1E78}"/>
              </a:ext>
            </a:extLst>
          </p:cNvPr>
          <p:cNvSpPr txBox="1">
            <a:spLocks/>
          </p:cNvSpPr>
          <p:nvPr/>
        </p:nvSpPr>
        <p:spPr>
          <a:xfrm>
            <a:off x="538041" y="1845873"/>
            <a:ext cx="5915025" cy="1914702"/>
          </a:xfrm>
          <a:prstGeom prst="rect">
            <a:avLst/>
          </a:prstGeom>
        </p:spPr>
        <p:txBody>
          <a:bodyP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AU" sz="4000" dirty="0">
                <a:latin typeface="Bebas Neue Pro SmE Bk" panose="020B0406020202050201" pitchFamily="34" charset="77"/>
              </a:rPr>
              <a:t>III. VAD KAN VI GÖRA?</a:t>
            </a:r>
          </a:p>
        </p:txBody>
      </p:sp>
      <p:pic>
        <p:nvPicPr>
          <p:cNvPr id="12" name="Picture 11" descr="A stick figure with a stick and a stick&#10;&#10;Description automatically generated">
            <a:extLst>
              <a:ext uri="{FF2B5EF4-FFF2-40B4-BE49-F238E27FC236}">
                <a16:creationId xmlns:a16="http://schemas.microsoft.com/office/drawing/2014/main" id="{557211FC-40E7-DC90-9F6D-44F3E4EB9C33}"/>
              </a:ext>
            </a:extLst>
          </p:cNvPr>
          <p:cNvPicPr>
            <a:picLocks noChangeAspect="1"/>
          </p:cNvPicPr>
          <p:nvPr/>
        </p:nvPicPr>
        <p:blipFill>
          <a:blip r:embed="rId3"/>
          <a:stretch>
            <a:fillRect/>
          </a:stretch>
        </p:blipFill>
        <p:spPr>
          <a:xfrm>
            <a:off x="824296" y="3760575"/>
            <a:ext cx="918321" cy="4724400"/>
          </a:xfrm>
          <a:prstGeom prst="rect">
            <a:avLst/>
          </a:prstGeom>
        </p:spPr>
      </p:pic>
    </p:spTree>
    <p:extLst>
      <p:ext uri="{BB962C8B-B14F-4D97-AF65-F5344CB8AC3E}">
        <p14:creationId xmlns:p14="http://schemas.microsoft.com/office/powerpoint/2010/main" val="242729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D257E2-8553-4477-E25A-B074E111F933}"/>
              </a:ext>
            </a:extLst>
          </p:cNvPr>
          <p:cNvSpPr txBox="1"/>
          <p:nvPr/>
        </p:nvSpPr>
        <p:spPr>
          <a:xfrm>
            <a:off x="547560" y="6803942"/>
            <a:ext cx="5926096" cy="1569660"/>
          </a:xfrm>
          <a:prstGeom prst="rect">
            <a:avLst/>
          </a:prstGeom>
          <a:solidFill>
            <a:srgbClr val="76937E">
              <a:alpha val="19995"/>
            </a:srgbClr>
          </a:solidFill>
        </p:spPr>
        <p:txBody>
          <a:bodyPr wrap="square">
            <a:spAutoFit/>
          </a:bodyPr>
          <a:lstStyle/>
          <a:p>
            <a:pPr lvl="0"/>
            <a:r>
              <a:rPr lang="sv-SE" sz="1200" i="1" dirty="0">
                <a:latin typeface="Lato" panose="020F0502020204030203" pitchFamily="34" charset="0"/>
                <a:ea typeface="Lato" panose="020F0502020204030203" pitchFamily="34" charset="0"/>
                <a:cs typeface="Lato" panose="020F0502020204030203" pitchFamily="34" charset="0"/>
              </a:rPr>
              <a:t>Problemet med detta tillvägagångssätt, särskilt när frågan är komplex, är att vi tenderar att betrakta den från ett snävt perspektiv. Vi ser bara en del av problemet och agerar utifrån vår begränsade synvinkel. En annan risk är att vi förenklar den komplexa frågan för att känna oss mer hanterbara och kontrollerade. När vi agerar på detta sätt, genom att fatta beslut eller välja en åtgärd, finns det stor risk att vi missar andra viktiga perspektiv. Detta leder till att de som har en annan förståelse för problemet känner sig bortglömda eller överkörda. Denna känsla av att bli marginaliserad leder ofta till ökad frustration, spänning och till och med konflikt.</a:t>
            </a:r>
          </a:p>
        </p:txBody>
      </p:sp>
      <p:pic>
        <p:nvPicPr>
          <p:cNvPr id="19" name="Picture 18" descr="Logo&#10;&#10;Description automatically generated">
            <a:extLst>
              <a:ext uri="{FF2B5EF4-FFF2-40B4-BE49-F238E27FC236}">
                <a16:creationId xmlns:a16="http://schemas.microsoft.com/office/drawing/2014/main" id="{02A1A052-9FB9-8E3A-4B9F-EE701BC90B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22" name="TextBox 21">
            <a:extLst>
              <a:ext uri="{FF2B5EF4-FFF2-40B4-BE49-F238E27FC236}">
                <a16:creationId xmlns:a16="http://schemas.microsoft.com/office/drawing/2014/main" id="{B36D0B4C-F110-1CBE-4CD1-463E39547D48}"/>
              </a:ext>
            </a:extLst>
          </p:cNvPr>
          <p:cNvSpPr txBox="1"/>
          <p:nvPr/>
        </p:nvSpPr>
        <p:spPr>
          <a:xfrm>
            <a:off x="377361" y="2635251"/>
            <a:ext cx="6096295" cy="461665"/>
          </a:xfrm>
          <a:prstGeom prst="rect">
            <a:avLst/>
          </a:prstGeom>
          <a:solidFill>
            <a:srgbClr val="76937E">
              <a:alpha val="19995"/>
            </a:srgbClr>
          </a:solid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Att fatta snabba beslut i komplexa frågor från ett begränsat eller ensidigt perspektiv är vanligt. Det innebär att vi snabbt analyserar och bestämmer oss för att agera.</a:t>
            </a:r>
          </a:p>
        </p:txBody>
      </p:sp>
      <p:sp>
        <p:nvSpPr>
          <p:cNvPr id="27" name="Rectangle 26">
            <a:extLst>
              <a:ext uri="{FF2B5EF4-FFF2-40B4-BE49-F238E27FC236}">
                <a16:creationId xmlns:a16="http://schemas.microsoft.com/office/drawing/2014/main" id="{D71A1B57-B3AD-AD70-31BD-F368CD5F4F4A}"/>
              </a:ext>
            </a:extLst>
          </p:cNvPr>
          <p:cNvSpPr/>
          <p:nvPr/>
        </p:nvSpPr>
        <p:spPr>
          <a:xfrm>
            <a:off x="215610" y="245589"/>
            <a:ext cx="6504973" cy="191470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Ett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vanligt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sätt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att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agera</a:t>
            </a:r>
            <a:r>
              <a:rPr lang="en-AU" sz="4000" dirty="0">
                <a:solidFill>
                  <a:schemeClr val="tx1"/>
                </a:solidFill>
                <a:latin typeface="Bebas Neue Pro SmE Bk" panose="020B0406020202050201" pitchFamily="34" charset="77"/>
              </a:rPr>
              <a:t> </a:t>
            </a:r>
            <a:br>
              <a:rPr lang="en-AU" sz="4000" dirty="0">
                <a:solidFill>
                  <a:schemeClr val="tx1"/>
                </a:solidFill>
                <a:latin typeface="Bebas Neue Pro SmE Bk" panose="020B0406020202050201" pitchFamily="34" charset="77"/>
              </a:rPr>
            </a:br>
            <a:r>
              <a:rPr lang="en-AU" sz="4000" dirty="0" err="1">
                <a:solidFill>
                  <a:schemeClr val="tx1"/>
                </a:solidFill>
                <a:latin typeface="Bebas Neue Pro SmE Bk" panose="020B0406020202050201" pitchFamily="34" charset="77"/>
              </a:rPr>
              <a:t>i</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komplexa</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frågor</a:t>
            </a:r>
            <a:endParaRPr lang="en-AU" sz="4000" dirty="0">
              <a:solidFill>
                <a:schemeClr val="tx1"/>
              </a:solidFill>
              <a:latin typeface="Bebas Neue Pro SmE Bk" panose="020B0406020202050201" pitchFamily="34" charset="77"/>
            </a:endParaRPr>
          </a:p>
        </p:txBody>
      </p:sp>
      <p:grpSp>
        <p:nvGrpSpPr>
          <p:cNvPr id="35" name="Group 34">
            <a:extLst>
              <a:ext uri="{FF2B5EF4-FFF2-40B4-BE49-F238E27FC236}">
                <a16:creationId xmlns:a16="http://schemas.microsoft.com/office/drawing/2014/main" id="{B7707865-9C6A-626E-24C8-3B8F42A7A41A}"/>
              </a:ext>
            </a:extLst>
          </p:cNvPr>
          <p:cNvGrpSpPr/>
          <p:nvPr/>
        </p:nvGrpSpPr>
        <p:grpSpPr>
          <a:xfrm rot="831295">
            <a:off x="1454827" y="3878869"/>
            <a:ext cx="3646405" cy="2583438"/>
            <a:chOff x="2458312" y="2043630"/>
            <a:chExt cx="5239977" cy="3712466"/>
          </a:xfrm>
        </p:grpSpPr>
        <p:pic>
          <p:nvPicPr>
            <p:cNvPr id="36" name="Picture 35">
              <a:extLst>
                <a:ext uri="{FF2B5EF4-FFF2-40B4-BE49-F238E27FC236}">
                  <a16:creationId xmlns:a16="http://schemas.microsoft.com/office/drawing/2014/main" id="{787C6AAE-180B-8AFB-7231-DCC17A732C08}"/>
                </a:ext>
              </a:extLst>
            </p:cNvPr>
            <p:cNvPicPr>
              <a:picLocks noChangeAspect="1"/>
            </p:cNvPicPr>
            <p:nvPr/>
          </p:nvPicPr>
          <p:blipFill>
            <a:blip r:embed="rId3"/>
            <a:stretch>
              <a:fillRect/>
            </a:stretch>
          </p:blipFill>
          <p:spPr>
            <a:xfrm rot="857822" flipV="1">
              <a:off x="2458312" y="3178680"/>
              <a:ext cx="2011816" cy="2577416"/>
            </a:xfrm>
            <a:prstGeom prst="rect">
              <a:avLst/>
            </a:prstGeom>
          </p:spPr>
        </p:pic>
        <p:sp>
          <p:nvSpPr>
            <p:cNvPr id="37" name="TextBox 36">
              <a:extLst>
                <a:ext uri="{FF2B5EF4-FFF2-40B4-BE49-F238E27FC236}">
                  <a16:creationId xmlns:a16="http://schemas.microsoft.com/office/drawing/2014/main" id="{7736820A-109F-381C-746E-F0C72AB707A9}"/>
                </a:ext>
              </a:extLst>
            </p:cNvPr>
            <p:cNvSpPr txBox="1"/>
            <p:nvPr/>
          </p:nvSpPr>
          <p:spPr>
            <a:xfrm rot="20768705">
              <a:off x="2610285" y="4062994"/>
              <a:ext cx="1628383" cy="486511"/>
            </a:xfrm>
            <a:prstGeom prst="rect">
              <a:avLst/>
            </a:prstGeom>
            <a:noFill/>
          </p:spPr>
          <p:txBody>
            <a:bodyPr wrap="square" rtlCol="0">
              <a:spAutoFit/>
            </a:bodyPr>
            <a:lstStyle/>
            <a:p>
              <a:pPr algn="ctr"/>
              <a:r>
                <a:rPr lang="sv-SE" sz="1600" dirty="0"/>
                <a:t>DIAGNOS</a:t>
              </a:r>
            </a:p>
          </p:txBody>
        </p:sp>
        <p:pic>
          <p:nvPicPr>
            <p:cNvPr id="38" name="Picture 37">
              <a:extLst>
                <a:ext uri="{FF2B5EF4-FFF2-40B4-BE49-F238E27FC236}">
                  <a16:creationId xmlns:a16="http://schemas.microsoft.com/office/drawing/2014/main" id="{9E1E7763-ECBF-2305-753D-8F1F68415F6B}"/>
                </a:ext>
              </a:extLst>
            </p:cNvPr>
            <p:cNvPicPr>
              <a:picLocks noChangeAspect="1"/>
            </p:cNvPicPr>
            <p:nvPr/>
          </p:nvPicPr>
          <p:blipFill>
            <a:blip r:embed="rId4"/>
            <a:stretch>
              <a:fillRect/>
            </a:stretch>
          </p:blipFill>
          <p:spPr>
            <a:xfrm rot="19306807" flipV="1">
              <a:off x="5453085" y="2063835"/>
              <a:ext cx="2184916" cy="2824579"/>
            </a:xfrm>
            <a:prstGeom prst="rect">
              <a:avLst/>
            </a:prstGeom>
          </p:spPr>
        </p:pic>
        <p:pic>
          <p:nvPicPr>
            <p:cNvPr id="39" name="Picture 38">
              <a:extLst>
                <a:ext uri="{FF2B5EF4-FFF2-40B4-BE49-F238E27FC236}">
                  <a16:creationId xmlns:a16="http://schemas.microsoft.com/office/drawing/2014/main" id="{526D31CF-511C-DBEA-FBFE-2794571A5592}"/>
                </a:ext>
              </a:extLst>
            </p:cNvPr>
            <p:cNvPicPr>
              <a:picLocks noChangeAspect="1"/>
            </p:cNvPicPr>
            <p:nvPr/>
          </p:nvPicPr>
          <p:blipFill>
            <a:blip r:embed="rId5"/>
            <a:stretch>
              <a:fillRect/>
            </a:stretch>
          </p:blipFill>
          <p:spPr>
            <a:xfrm rot="19379497" flipV="1">
              <a:off x="3714732" y="2043630"/>
              <a:ext cx="2434430" cy="2163938"/>
            </a:xfrm>
            <a:prstGeom prst="rect">
              <a:avLst/>
            </a:prstGeom>
          </p:spPr>
        </p:pic>
        <p:sp>
          <p:nvSpPr>
            <p:cNvPr id="40" name="TextBox 39">
              <a:extLst>
                <a:ext uri="{FF2B5EF4-FFF2-40B4-BE49-F238E27FC236}">
                  <a16:creationId xmlns:a16="http://schemas.microsoft.com/office/drawing/2014/main" id="{9A2B4E7B-16F4-6774-31A3-E39AFA57DBC2}"/>
                </a:ext>
              </a:extLst>
            </p:cNvPr>
            <p:cNvSpPr txBox="1"/>
            <p:nvPr/>
          </p:nvSpPr>
          <p:spPr>
            <a:xfrm rot="20768705">
              <a:off x="6069906" y="3250799"/>
              <a:ext cx="1628383" cy="486511"/>
            </a:xfrm>
            <a:prstGeom prst="rect">
              <a:avLst/>
            </a:prstGeom>
            <a:noFill/>
          </p:spPr>
          <p:txBody>
            <a:bodyPr wrap="square" rtlCol="0">
              <a:spAutoFit/>
            </a:bodyPr>
            <a:lstStyle/>
            <a:p>
              <a:pPr algn="ctr"/>
              <a:r>
                <a:rPr lang="sv-SE" sz="1600" dirty="0">
                  <a:solidFill>
                    <a:schemeClr val="bg1"/>
                  </a:solidFill>
                </a:rPr>
                <a:t>ÅTGÄRD</a:t>
              </a:r>
            </a:p>
          </p:txBody>
        </p:sp>
      </p:grpSp>
      <p:sp>
        <p:nvSpPr>
          <p:cNvPr id="53" name="Oval 52">
            <a:extLst>
              <a:ext uri="{FF2B5EF4-FFF2-40B4-BE49-F238E27FC236}">
                <a16:creationId xmlns:a16="http://schemas.microsoft.com/office/drawing/2014/main" id="{942ED0D0-9A0B-EB90-8FC4-DB168D7AEC1A}"/>
              </a:ext>
            </a:extLst>
          </p:cNvPr>
          <p:cNvSpPr/>
          <p:nvPr/>
        </p:nvSpPr>
        <p:spPr>
          <a:xfrm>
            <a:off x="2914265" y="5473412"/>
            <a:ext cx="787809" cy="787809"/>
          </a:xfrm>
          <a:prstGeom prst="ellipse">
            <a:avLst/>
          </a:prstGeom>
          <a:solidFill>
            <a:srgbClr val="8D00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000" dirty="0"/>
              <a:t>?</a:t>
            </a:r>
          </a:p>
        </p:txBody>
      </p:sp>
    </p:spTree>
    <p:extLst>
      <p:ext uri="{BB962C8B-B14F-4D97-AF65-F5344CB8AC3E}">
        <p14:creationId xmlns:p14="http://schemas.microsoft.com/office/powerpoint/2010/main" val="168597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D257E2-8553-4477-E25A-B074E111F933}"/>
              </a:ext>
            </a:extLst>
          </p:cNvPr>
          <p:cNvSpPr txBox="1"/>
          <p:nvPr/>
        </p:nvSpPr>
        <p:spPr>
          <a:xfrm>
            <a:off x="377361" y="3680667"/>
            <a:ext cx="3090736" cy="5816977"/>
          </a:xfrm>
          <a:prstGeom prst="rect">
            <a:avLst/>
          </a:prstGeom>
          <a:solidFill>
            <a:srgbClr val="76937E">
              <a:alpha val="19995"/>
            </a:srgbClr>
          </a:solidFill>
        </p:spPr>
        <p:txBody>
          <a:bodyPr wrap="square">
            <a:spAutoFit/>
          </a:bodyPr>
          <a:lstStyle/>
          <a:p>
            <a:pPr lvl="0"/>
            <a:r>
              <a:rPr lang="sv-SE" sz="1200" b="1" i="1" dirty="0">
                <a:latin typeface="Lato" panose="020F0502020204030203" pitchFamily="34" charset="0"/>
                <a:ea typeface="Lato" panose="020F0502020204030203" pitchFamily="34" charset="0"/>
                <a:cs typeface="Lato" panose="020F0502020204030203" pitchFamily="34" charset="0"/>
              </a:rPr>
              <a:t>Att observera</a:t>
            </a:r>
          </a:p>
          <a:p>
            <a:pPr lvl="0"/>
            <a:r>
              <a:rPr lang="sv-SE" sz="1200" i="1" dirty="0">
                <a:latin typeface="Lato" panose="020F0502020204030203" pitchFamily="34" charset="0"/>
                <a:ea typeface="Lato" panose="020F0502020204030203" pitchFamily="34" charset="0"/>
                <a:cs typeface="Lato" panose="020F0502020204030203" pitchFamily="34" charset="0"/>
              </a:rPr>
              <a:t>Det innebär att försöka betrakta allt som ingår i ett problem eller en utmaning som vi står inför. Vi talar ofta i sammanhanget om att inventera perspektiv eller identifiera symptom.</a:t>
            </a:r>
          </a:p>
          <a:p>
            <a:pPr lvl="0"/>
            <a:endParaRPr lang="sv-SE" sz="1200" i="1" dirty="0">
              <a:latin typeface="Lato" panose="020F0502020204030203" pitchFamily="34" charset="0"/>
              <a:ea typeface="Lato" panose="020F0502020204030203" pitchFamily="34" charset="0"/>
              <a:cs typeface="Lato" panose="020F0502020204030203" pitchFamily="34" charset="0"/>
            </a:endParaRPr>
          </a:p>
          <a:p>
            <a:pPr lvl="0"/>
            <a:r>
              <a:rPr lang="sv-SE" sz="1200" b="1" i="1" dirty="0">
                <a:latin typeface="Lato" panose="020F0502020204030203" pitchFamily="34" charset="0"/>
                <a:ea typeface="Lato" panose="020F0502020204030203" pitchFamily="34" charset="0"/>
                <a:cs typeface="Lato" panose="020F0502020204030203" pitchFamily="34" charset="0"/>
              </a:rPr>
              <a:t>Att undersöka och fördjupa vår observation</a:t>
            </a:r>
          </a:p>
          <a:p>
            <a:pPr lvl="0"/>
            <a:r>
              <a:rPr lang="sv-SE" sz="1200" i="1" dirty="0">
                <a:latin typeface="Lato" panose="020F0502020204030203" pitchFamily="34" charset="0"/>
                <a:ea typeface="Lato" panose="020F0502020204030203" pitchFamily="34" charset="0"/>
                <a:cs typeface="Lato" panose="020F0502020204030203" pitchFamily="34" charset="0"/>
              </a:rPr>
              <a:t>I denna fas eller detta steg ställer vi frågan om problemets eller utmaningens orsaker och effekter. Vi undersöker också underliggande känslor och annat som inte är uppenbart.</a:t>
            </a:r>
          </a:p>
          <a:p>
            <a:pPr lvl="0"/>
            <a:endParaRPr lang="sv-SE" sz="1200" i="1" dirty="0">
              <a:latin typeface="Lato" panose="020F0502020204030203" pitchFamily="34" charset="0"/>
              <a:ea typeface="Lato" panose="020F0502020204030203" pitchFamily="34" charset="0"/>
              <a:cs typeface="Lato" panose="020F0502020204030203" pitchFamily="34" charset="0"/>
            </a:endParaRPr>
          </a:p>
          <a:p>
            <a:pPr lvl="0"/>
            <a:r>
              <a:rPr lang="sv-SE" sz="1200" b="1" i="1" dirty="0" err="1">
                <a:latin typeface="Lato" panose="020F0502020204030203" pitchFamily="34" charset="0"/>
                <a:ea typeface="Lato" panose="020F0502020204030203" pitchFamily="34" charset="0"/>
                <a:cs typeface="Lato" panose="020F0502020204030203" pitchFamily="34" charset="0"/>
              </a:rPr>
              <a:t>Samskapa</a:t>
            </a:r>
            <a:r>
              <a:rPr lang="sv-SE" sz="1200" b="1" i="1" dirty="0">
                <a:latin typeface="Lato" panose="020F0502020204030203" pitchFamily="34" charset="0"/>
                <a:ea typeface="Lato" panose="020F0502020204030203" pitchFamily="34" charset="0"/>
                <a:cs typeface="Lato" panose="020F0502020204030203" pitchFamily="34" charset="0"/>
              </a:rPr>
              <a:t>: att identifiera potential för förbättring</a:t>
            </a:r>
          </a:p>
          <a:p>
            <a:pPr lvl="0"/>
            <a:r>
              <a:rPr lang="sv-SE" sz="1200" i="1" dirty="0">
                <a:latin typeface="Lato" panose="020F0502020204030203" pitchFamily="34" charset="0"/>
                <a:ea typeface="Lato" panose="020F0502020204030203" pitchFamily="34" charset="0"/>
                <a:cs typeface="Lato" panose="020F0502020204030203" pitchFamily="34" charset="0"/>
              </a:rPr>
              <a:t>När vi fördjupar oss i en fråga uppstår ofta nya möjligheter – saker som ingen har sett eller tänkt på tidigare. Vi upptäcker ofta synergier som inte var synliga tidigare.</a:t>
            </a:r>
          </a:p>
          <a:p>
            <a:pPr lvl="0"/>
            <a:endParaRPr lang="sv-SE" sz="1200" i="1" dirty="0">
              <a:latin typeface="Lato" panose="020F0502020204030203" pitchFamily="34" charset="0"/>
              <a:ea typeface="Lato" panose="020F0502020204030203" pitchFamily="34" charset="0"/>
              <a:cs typeface="Lato" panose="020F0502020204030203" pitchFamily="34" charset="0"/>
            </a:endParaRPr>
          </a:p>
          <a:p>
            <a:pPr lvl="0"/>
            <a:r>
              <a:rPr lang="sv-SE" sz="1200" b="1" i="1" dirty="0">
                <a:latin typeface="Lato" panose="020F0502020204030203" pitchFamily="34" charset="0"/>
                <a:ea typeface="Lato" panose="020F0502020204030203" pitchFamily="34" charset="0"/>
                <a:cs typeface="Lato" panose="020F0502020204030203" pitchFamily="34" charset="0"/>
              </a:rPr>
              <a:t>Att konkretisera</a:t>
            </a:r>
          </a:p>
          <a:p>
            <a:pPr lvl="0"/>
            <a:r>
              <a:rPr lang="sv-SE" sz="1200" i="1" dirty="0">
                <a:latin typeface="Lato" panose="020F0502020204030203" pitchFamily="34" charset="0"/>
                <a:ea typeface="Lato" panose="020F0502020204030203" pitchFamily="34" charset="0"/>
                <a:cs typeface="Lato" panose="020F0502020204030203" pitchFamily="34" charset="0"/>
              </a:rPr>
              <a:t>Här handlar det om att komma till konkreta beslut eller – i större processer – om överenskommelser. Ibland måste vi helt enkelt vara överens om att vi inte är överens. Det är också fasen där vi behöver fundera över det ansvar vi kan ta, det ansvar vi vill att andra ska ta och det ansvar som kan tas gemensamt. Och sedan behöver vi konkret planera för vad som ska göras och hur det ska göras.</a:t>
            </a:r>
          </a:p>
        </p:txBody>
      </p:sp>
      <p:grpSp>
        <p:nvGrpSpPr>
          <p:cNvPr id="4" name="Group 3">
            <a:extLst>
              <a:ext uri="{FF2B5EF4-FFF2-40B4-BE49-F238E27FC236}">
                <a16:creationId xmlns:a16="http://schemas.microsoft.com/office/drawing/2014/main" id="{F71DB046-7465-F65F-355C-5D6CEDDE996C}"/>
              </a:ext>
            </a:extLst>
          </p:cNvPr>
          <p:cNvGrpSpPr/>
          <p:nvPr/>
        </p:nvGrpSpPr>
        <p:grpSpPr>
          <a:xfrm>
            <a:off x="3673545" y="7677634"/>
            <a:ext cx="2896647" cy="1583131"/>
            <a:chOff x="3556223" y="1933441"/>
            <a:chExt cx="5098787" cy="3021163"/>
          </a:xfrm>
        </p:grpSpPr>
        <p:pic>
          <p:nvPicPr>
            <p:cNvPr id="5" name="Picture 4" descr="Shape&#10;&#10;Description automatically generated with medium confidence">
              <a:extLst>
                <a:ext uri="{FF2B5EF4-FFF2-40B4-BE49-F238E27FC236}">
                  <a16:creationId xmlns:a16="http://schemas.microsoft.com/office/drawing/2014/main" id="{E10CDD32-C2AA-7E34-F0FD-2DED302E4B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6" name="TextBox 5">
              <a:extLst>
                <a:ext uri="{FF2B5EF4-FFF2-40B4-BE49-F238E27FC236}">
                  <a16:creationId xmlns:a16="http://schemas.microsoft.com/office/drawing/2014/main" id="{A7DC7F60-3FE8-606B-5C81-6E83CDFA7C2D}"/>
                </a:ext>
              </a:extLst>
            </p:cNvPr>
            <p:cNvSpPr txBox="1"/>
            <p:nvPr/>
          </p:nvSpPr>
          <p:spPr>
            <a:xfrm>
              <a:off x="3767966" y="3279896"/>
              <a:ext cx="758738" cy="352407"/>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Lyssna</a:t>
              </a:r>
            </a:p>
          </p:txBody>
        </p:sp>
        <p:sp>
          <p:nvSpPr>
            <p:cNvPr id="7" name="TextBox 6">
              <a:extLst>
                <a:ext uri="{FF2B5EF4-FFF2-40B4-BE49-F238E27FC236}">
                  <a16:creationId xmlns:a16="http://schemas.microsoft.com/office/drawing/2014/main" id="{8D76CA1E-7DD1-8E93-05DB-5626C2A1C937}"/>
                </a:ext>
              </a:extLst>
            </p:cNvPr>
            <p:cNvSpPr txBox="1"/>
            <p:nvPr/>
          </p:nvSpPr>
          <p:spPr>
            <a:xfrm>
              <a:off x="5597599" y="2221477"/>
              <a:ext cx="982427" cy="528610"/>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8" name="TextBox 7">
              <a:extLst>
                <a:ext uri="{FF2B5EF4-FFF2-40B4-BE49-F238E27FC236}">
                  <a16:creationId xmlns:a16="http://schemas.microsoft.com/office/drawing/2014/main" id="{A0751DA4-2DB5-65A9-E07A-1332CB3CDC45}"/>
                </a:ext>
              </a:extLst>
            </p:cNvPr>
            <p:cNvSpPr txBox="1"/>
            <p:nvPr/>
          </p:nvSpPr>
          <p:spPr>
            <a:xfrm>
              <a:off x="5614404" y="4136015"/>
              <a:ext cx="982427" cy="528610"/>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9" name="TextBox 8">
              <a:extLst>
                <a:ext uri="{FF2B5EF4-FFF2-40B4-BE49-F238E27FC236}">
                  <a16:creationId xmlns:a16="http://schemas.microsoft.com/office/drawing/2014/main" id="{D07EE2ED-38D7-3E0A-0DF3-278CBCC5D94F}"/>
                </a:ext>
              </a:extLst>
            </p:cNvPr>
            <p:cNvSpPr txBox="1"/>
            <p:nvPr/>
          </p:nvSpPr>
          <p:spPr>
            <a:xfrm>
              <a:off x="7225188" y="3305067"/>
              <a:ext cx="1174036" cy="352407"/>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10" name="Straight Arrow Connector 9">
              <a:extLst>
                <a:ext uri="{FF2B5EF4-FFF2-40B4-BE49-F238E27FC236}">
                  <a16:creationId xmlns:a16="http://schemas.microsoft.com/office/drawing/2014/main" id="{1E8726A2-2A1D-8D3B-5DE7-C22A6EE55012}"/>
                </a:ext>
              </a:extLst>
            </p:cNvPr>
            <p:cNvCxnSpPr>
              <a:cxnSpLocks/>
              <a:endCxn id="7" idx="1"/>
            </p:cNvCxnSpPr>
            <p:nvPr/>
          </p:nvCxnSpPr>
          <p:spPr>
            <a:xfrm flipV="1">
              <a:off x="4359328" y="2485783"/>
              <a:ext cx="1238271" cy="7861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8385A9-648A-7529-FB42-AC2BBAD76F77}"/>
                </a:ext>
              </a:extLst>
            </p:cNvPr>
            <p:cNvCxnSpPr>
              <a:cxnSpLocks/>
              <a:endCxn id="9" idx="0"/>
            </p:cNvCxnSpPr>
            <p:nvPr/>
          </p:nvCxnSpPr>
          <p:spPr>
            <a:xfrm>
              <a:off x="6596831" y="2407648"/>
              <a:ext cx="1215375" cy="8974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6278E5-34E5-6C62-EEAB-8D890655A445}"/>
                </a:ext>
              </a:extLst>
            </p:cNvPr>
            <p:cNvCxnSpPr>
              <a:cxnSpLocks/>
              <a:stCxn id="6" idx="2"/>
              <a:endCxn id="8" idx="1"/>
            </p:cNvCxnSpPr>
            <p:nvPr/>
          </p:nvCxnSpPr>
          <p:spPr>
            <a:xfrm>
              <a:off x="4147335" y="3632303"/>
              <a:ext cx="1467068" cy="7680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C15DF0E-5619-C8BC-4DE4-D27CB4A5CA1E}"/>
                </a:ext>
              </a:extLst>
            </p:cNvPr>
            <p:cNvCxnSpPr>
              <a:cxnSpLocks/>
              <a:stCxn id="8" idx="3"/>
              <a:endCxn id="9" idx="2"/>
            </p:cNvCxnSpPr>
            <p:nvPr/>
          </p:nvCxnSpPr>
          <p:spPr>
            <a:xfrm flipV="1">
              <a:off x="6596831" y="3657474"/>
              <a:ext cx="1215375" cy="7428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302E35-AD1B-2E25-730E-CD57E2EB86C0}"/>
                </a:ext>
              </a:extLst>
            </p:cNvPr>
            <p:cNvCxnSpPr>
              <a:cxnSpLocks/>
              <a:stCxn id="8" idx="0"/>
              <a:endCxn id="7" idx="2"/>
            </p:cNvCxnSpPr>
            <p:nvPr/>
          </p:nvCxnSpPr>
          <p:spPr>
            <a:xfrm flipH="1" flipV="1">
              <a:off x="6088812" y="2750087"/>
              <a:ext cx="16805" cy="138592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descr="Logo&#10;&#10;Description automatically generated">
            <a:extLst>
              <a:ext uri="{FF2B5EF4-FFF2-40B4-BE49-F238E27FC236}">
                <a16:creationId xmlns:a16="http://schemas.microsoft.com/office/drawing/2014/main" id="{02A1A052-9FB9-8E3A-4B9F-EE701BC90B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22" name="TextBox 21">
            <a:extLst>
              <a:ext uri="{FF2B5EF4-FFF2-40B4-BE49-F238E27FC236}">
                <a16:creationId xmlns:a16="http://schemas.microsoft.com/office/drawing/2014/main" id="{B36D0B4C-F110-1CBE-4CD1-463E39547D48}"/>
              </a:ext>
            </a:extLst>
          </p:cNvPr>
          <p:cNvSpPr txBox="1"/>
          <p:nvPr/>
        </p:nvSpPr>
        <p:spPr>
          <a:xfrm>
            <a:off x="377361" y="2312244"/>
            <a:ext cx="6096295" cy="1200329"/>
          </a:xfrm>
          <a:prstGeom prst="rect">
            <a:avLst/>
          </a:prstGeom>
          <a:solidFill>
            <a:srgbClr val="76937E">
              <a:alpha val="19995"/>
            </a:srgbClr>
          </a:solid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I ett försök att förenkla det dialogiska sättet att tänka och agera har vi skapat en modell eller processlogik med fyra steg. Dessa steg innebär att vi pausar vår automatiska reaktion och skapa en </a:t>
            </a:r>
            <a:r>
              <a:rPr lang="sv-SE" sz="1200" dirty="0" err="1">
                <a:latin typeface="Lato" panose="020F0502020204030203" pitchFamily="34" charset="0"/>
                <a:ea typeface="Lato" panose="020F0502020204030203" pitchFamily="34" charset="0"/>
                <a:cs typeface="Lato" panose="020F0502020204030203" pitchFamily="34" charset="0"/>
              </a:rPr>
              <a:t>tidskil</a:t>
            </a:r>
            <a:r>
              <a:rPr lang="sv-SE" sz="1200" dirty="0">
                <a:latin typeface="Lato" panose="020F0502020204030203" pitchFamily="34" charset="0"/>
                <a:ea typeface="Lato" panose="020F0502020204030203" pitchFamily="34" charset="0"/>
                <a:cs typeface="Lato" panose="020F0502020204030203" pitchFamily="34" charset="0"/>
              </a:rPr>
              <a:t> mellan det vi observerar eller upplever och vår agerande och beslut. Denna processlogik kan användas för att designa möten eller längre processer och är ett sätt att tänka som du kan använda i enskilda samtal och även för att själv reflektera: Stegen är:</a:t>
            </a:r>
          </a:p>
        </p:txBody>
      </p:sp>
      <p:sp>
        <p:nvSpPr>
          <p:cNvPr id="15" name="TextBox 14">
            <a:extLst>
              <a:ext uri="{FF2B5EF4-FFF2-40B4-BE49-F238E27FC236}">
                <a16:creationId xmlns:a16="http://schemas.microsoft.com/office/drawing/2014/main" id="{065F52B0-45D5-D45E-FD90-BD9C01A1C763}"/>
              </a:ext>
            </a:extLst>
          </p:cNvPr>
          <p:cNvSpPr txBox="1"/>
          <p:nvPr/>
        </p:nvSpPr>
        <p:spPr>
          <a:xfrm>
            <a:off x="3769597" y="7099270"/>
            <a:ext cx="2776355" cy="276999"/>
          </a:xfrm>
          <a:prstGeom prst="rect">
            <a:avLst/>
          </a:prstGeom>
          <a:noFill/>
        </p:spPr>
        <p:txBody>
          <a:bodyPr wrap="square" rtlCol="0">
            <a:spAutoFit/>
          </a:bodyPr>
          <a:lstStyle/>
          <a:p>
            <a:pPr algn="ctr"/>
            <a:r>
              <a:rPr lang="sv-SE" sz="1200" dirty="0"/>
              <a:t>Två olika former för processlogiken</a:t>
            </a:r>
          </a:p>
        </p:txBody>
      </p:sp>
      <p:grpSp>
        <p:nvGrpSpPr>
          <p:cNvPr id="26" name="Group 25">
            <a:extLst>
              <a:ext uri="{FF2B5EF4-FFF2-40B4-BE49-F238E27FC236}">
                <a16:creationId xmlns:a16="http://schemas.microsoft.com/office/drawing/2014/main" id="{3987A956-0A74-2A28-14E7-52BCEE3FE04B}"/>
              </a:ext>
            </a:extLst>
          </p:cNvPr>
          <p:cNvGrpSpPr/>
          <p:nvPr/>
        </p:nvGrpSpPr>
        <p:grpSpPr>
          <a:xfrm>
            <a:off x="3560845" y="4021374"/>
            <a:ext cx="3087745" cy="2721400"/>
            <a:chOff x="3574893" y="3528754"/>
            <a:chExt cx="3087745" cy="2721400"/>
          </a:xfrm>
        </p:grpSpPr>
        <p:pic>
          <p:nvPicPr>
            <p:cNvPr id="20" name="Picture 19" descr="A green and black logo&#10;&#10;Description automatically generated">
              <a:extLst>
                <a:ext uri="{FF2B5EF4-FFF2-40B4-BE49-F238E27FC236}">
                  <a16:creationId xmlns:a16="http://schemas.microsoft.com/office/drawing/2014/main" id="{027CC8BE-5326-9A0F-203A-031ADAEB0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893" y="4226044"/>
              <a:ext cx="3087745" cy="2024110"/>
            </a:xfrm>
            <a:prstGeom prst="rect">
              <a:avLst/>
            </a:prstGeom>
          </p:spPr>
        </p:pic>
        <p:sp>
          <p:nvSpPr>
            <p:cNvPr id="21" name="TextBox 20">
              <a:extLst>
                <a:ext uri="{FF2B5EF4-FFF2-40B4-BE49-F238E27FC236}">
                  <a16:creationId xmlns:a16="http://schemas.microsoft.com/office/drawing/2014/main" id="{163FA708-9E9B-7287-60AF-C2AE3E6076A4}"/>
                </a:ext>
              </a:extLst>
            </p:cNvPr>
            <p:cNvSpPr txBox="1"/>
            <p:nvPr/>
          </p:nvSpPr>
          <p:spPr>
            <a:xfrm>
              <a:off x="3627458" y="4867244"/>
              <a:ext cx="810983" cy="261610"/>
            </a:xfrm>
            <a:prstGeom prst="rect">
              <a:avLst/>
            </a:prstGeom>
            <a:noFill/>
          </p:spPr>
          <p:txBody>
            <a:bodyPr wrap="square" rtlCol="0">
              <a:spAutoFit/>
            </a:bodyPr>
            <a:lstStyle/>
            <a:p>
              <a:pPr algn="ctr"/>
              <a:r>
                <a:rPr lang="sv-SE" sz="1100" dirty="0"/>
                <a:t>Observera</a:t>
              </a:r>
            </a:p>
          </p:txBody>
        </p:sp>
        <p:sp>
          <p:nvSpPr>
            <p:cNvPr id="23" name="TextBox 22">
              <a:extLst>
                <a:ext uri="{FF2B5EF4-FFF2-40B4-BE49-F238E27FC236}">
                  <a16:creationId xmlns:a16="http://schemas.microsoft.com/office/drawing/2014/main" id="{D70C7108-93CB-D214-02C1-63C2CB619A83}"/>
                </a:ext>
              </a:extLst>
            </p:cNvPr>
            <p:cNvSpPr txBox="1"/>
            <p:nvPr/>
          </p:nvSpPr>
          <p:spPr>
            <a:xfrm>
              <a:off x="5224836" y="5491781"/>
              <a:ext cx="810983" cy="261610"/>
            </a:xfrm>
            <a:prstGeom prst="rect">
              <a:avLst/>
            </a:prstGeom>
            <a:noFill/>
          </p:spPr>
          <p:txBody>
            <a:bodyPr wrap="square" rtlCol="0">
              <a:spAutoFit/>
            </a:bodyPr>
            <a:lstStyle/>
            <a:p>
              <a:pPr algn="ctr"/>
              <a:r>
                <a:rPr lang="sv-SE" sz="1100" dirty="0" err="1">
                  <a:solidFill>
                    <a:schemeClr val="bg1"/>
                  </a:solidFill>
                </a:rPr>
                <a:t>Samskapa</a:t>
              </a:r>
              <a:endParaRPr lang="sv-SE" sz="1100" dirty="0">
                <a:solidFill>
                  <a:schemeClr val="bg1"/>
                </a:solidFill>
              </a:endParaRPr>
            </a:p>
          </p:txBody>
        </p:sp>
        <p:sp>
          <p:nvSpPr>
            <p:cNvPr id="24" name="TextBox 23">
              <a:extLst>
                <a:ext uri="{FF2B5EF4-FFF2-40B4-BE49-F238E27FC236}">
                  <a16:creationId xmlns:a16="http://schemas.microsoft.com/office/drawing/2014/main" id="{19E55ABF-A37A-8EA7-21CE-29F581B4CB28}"/>
                </a:ext>
              </a:extLst>
            </p:cNvPr>
            <p:cNvSpPr txBox="1"/>
            <p:nvPr/>
          </p:nvSpPr>
          <p:spPr>
            <a:xfrm>
              <a:off x="4306463" y="5593489"/>
              <a:ext cx="763004" cy="261610"/>
            </a:xfrm>
            <a:prstGeom prst="rect">
              <a:avLst/>
            </a:prstGeom>
            <a:noFill/>
          </p:spPr>
          <p:txBody>
            <a:bodyPr wrap="square" rtlCol="0">
              <a:spAutoFit/>
            </a:bodyPr>
            <a:lstStyle/>
            <a:p>
              <a:pPr algn="ctr"/>
              <a:r>
                <a:rPr lang="sv-SE" sz="1100" dirty="0"/>
                <a:t>Utforska</a:t>
              </a:r>
            </a:p>
          </p:txBody>
        </p:sp>
        <p:sp>
          <p:nvSpPr>
            <p:cNvPr id="25" name="TextBox 24">
              <a:extLst>
                <a:ext uri="{FF2B5EF4-FFF2-40B4-BE49-F238E27FC236}">
                  <a16:creationId xmlns:a16="http://schemas.microsoft.com/office/drawing/2014/main" id="{7ECF8755-F032-6820-FD40-DBBE643AC84E}"/>
                </a:ext>
              </a:extLst>
            </p:cNvPr>
            <p:cNvSpPr txBox="1"/>
            <p:nvPr/>
          </p:nvSpPr>
          <p:spPr>
            <a:xfrm>
              <a:off x="5669656" y="4794743"/>
              <a:ext cx="992982" cy="261610"/>
            </a:xfrm>
            <a:prstGeom prst="rect">
              <a:avLst/>
            </a:prstGeom>
            <a:noFill/>
          </p:spPr>
          <p:txBody>
            <a:bodyPr wrap="square" rtlCol="0">
              <a:spAutoFit/>
            </a:bodyPr>
            <a:lstStyle/>
            <a:p>
              <a:pPr algn="ctr"/>
              <a:r>
                <a:rPr lang="sv-SE" sz="1100" dirty="0">
                  <a:solidFill>
                    <a:schemeClr val="bg1"/>
                  </a:solidFill>
                </a:rPr>
                <a:t>Konkretisera</a:t>
              </a:r>
            </a:p>
          </p:txBody>
        </p:sp>
        <p:grpSp>
          <p:nvGrpSpPr>
            <p:cNvPr id="18" name="Group 17">
              <a:extLst>
                <a:ext uri="{FF2B5EF4-FFF2-40B4-BE49-F238E27FC236}">
                  <a16:creationId xmlns:a16="http://schemas.microsoft.com/office/drawing/2014/main" id="{0EC29DAC-E17D-A464-71E0-302AD1DA4219}"/>
                </a:ext>
              </a:extLst>
            </p:cNvPr>
            <p:cNvGrpSpPr/>
            <p:nvPr/>
          </p:nvGrpSpPr>
          <p:grpSpPr>
            <a:xfrm>
              <a:off x="4063364" y="3528754"/>
              <a:ext cx="2188823" cy="1582569"/>
              <a:chOff x="2093843" y="602895"/>
              <a:chExt cx="3372712" cy="2438547"/>
            </a:xfrm>
          </p:grpSpPr>
          <p:sp>
            <p:nvSpPr>
              <p:cNvPr id="16" name="Arc 15">
                <a:extLst>
                  <a:ext uri="{FF2B5EF4-FFF2-40B4-BE49-F238E27FC236}">
                    <a16:creationId xmlns:a16="http://schemas.microsoft.com/office/drawing/2014/main" id="{4A543DA3-7CCC-C912-3254-87468B1957AE}"/>
                  </a:ext>
                </a:extLst>
              </p:cNvPr>
              <p:cNvSpPr/>
              <p:nvPr/>
            </p:nvSpPr>
            <p:spPr>
              <a:xfrm>
                <a:off x="2093843" y="1118554"/>
                <a:ext cx="3372712" cy="1922888"/>
              </a:xfrm>
              <a:prstGeom prst="arc">
                <a:avLst>
                  <a:gd name="adj1" fmla="val 10881487"/>
                  <a:gd name="adj2" fmla="val 21203751"/>
                </a:avLst>
              </a:prstGeom>
              <a:ln w="38100">
                <a:solidFill>
                  <a:srgbClr val="FF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17" name="Picture 16" descr="A black rectangular object with a black background&#10;&#10;Description automatically generated">
                <a:extLst>
                  <a:ext uri="{FF2B5EF4-FFF2-40B4-BE49-F238E27FC236}">
                    <a16:creationId xmlns:a16="http://schemas.microsoft.com/office/drawing/2014/main" id="{B765EC7A-F5F5-F96A-B840-AADC7AE9DCDD}"/>
                  </a:ext>
                </a:extLst>
              </p:cNvPr>
              <p:cNvPicPr>
                <a:picLocks noChangeAspect="1"/>
              </p:cNvPicPr>
              <p:nvPr/>
            </p:nvPicPr>
            <p:blipFill rotWithShape="1">
              <a:blip r:embed="rId5"/>
              <a:srcRect l="20333" r="59079" b="21569"/>
              <a:stretch/>
            </p:blipFill>
            <p:spPr>
              <a:xfrm>
                <a:off x="2980098" y="602895"/>
                <a:ext cx="1600201" cy="1126889"/>
              </a:xfrm>
              <a:prstGeom prst="rect">
                <a:avLst/>
              </a:prstGeom>
            </p:spPr>
          </p:pic>
        </p:grpSp>
      </p:grpSp>
      <p:sp>
        <p:nvSpPr>
          <p:cNvPr id="27" name="Rectangle 26">
            <a:extLst>
              <a:ext uri="{FF2B5EF4-FFF2-40B4-BE49-F238E27FC236}">
                <a16:creationId xmlns:a16="http://schemas.microsoft.com/office/drawing/2014/main" id="{D71A1B57-B3AD-AD70-31BD-F368CD5F4F4A}"/>
              </a:ext>
            </a:extLst>
          </p:cNvPr>
          <p:cNvSpPr/>
          <p:nvPr/>
        </p:nvSpPr>
        <p:spPr>
          <a:xfrm>
            <a:off x="215610" y="245589"/>
            <a:ext cx="6504973" cy="191470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Att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använda</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ett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dialogiskt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sätt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att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tänka</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och</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agera</a:t>
            </a:r>
            <a:endParaRPr lang="en-AU" sz="4000" dirty="0">
              <a:solidFill>
                <a:schemeClr val="tx1"/>
              </a:solidFill>
              <a:latin typeface="Bebas Neue Pro SmE Bk" panose="020B0406020202050201" pitchFamily="34" charset="77"/>
            </a:endParaRPr>
          </a:p>
        </p:txBody>
      </p:sp>
    </p:spTree>
    <p:extLst>
      <p:ext uri="{BB962C8B-B14F-4D97-AF65-F5344CB8AC3E}">
        <p14:creationId xmlns:p14="http://schemas.microsoft.com/office/powerpoint/2010/main" val="2848088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E27947-3936-A926-1060-514223E971C5}"/>
              </a:ext>
            </a:extLst>
          </p:cNvPr>
          <p:cNvSpPr/>
          <p:nvPr/>
        </p:nvSpPr>
        <p:spPr>
          <a:xfrm>
            <a:off x="0" y="4953000"/>
            <a:ext cx="6858000" cy="43036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grpSp>
        <p:nvGrpSpPr>
          <p:cNvPr id="21" name="Group 20">
            <a:extLst>
              <a:ext uri="{FF2B5EF4-FFF2-40B4-BE49-F238E27FC236}">
                <a16:creationId xmlns:a16="http://schemas.microsoft.com/office/drawing/2014/main" id="{2BF78222-7F76-0123-662D-DC7FF498B6AB}"/>
              </a:ext>
            </a:extLst>
          </p:cNvPr>
          <p:cNvGrpSpPr/>
          <p:nvPr/>
        </p:nvGrpSpPr>
        <p:grpSpPr>
          <a:xfrm>
            <a:off x="278713" y="5990970"/>
            <a:ext cx="1668966" cy="1356202"/>
            <a:chOff x="191206" y="4965118"/>
            <a:chExt cx="1668966" cy="1356202"/>
          </a:xfrm>
        </p:grpSpPr>
        <p:sp>
          <p:nvSpPr>
            <p:cNvPr id="4" name="Content Placeholder 2">
              <a:extLst>
                <a:ext uri="{FF2B5EF4-FFF2-40B4-BE49-F238E27FC236}">
                  <a16:creationId xmlns:a16="http://schemas.microsoft.com/office/drawing/2014/main" id="{2174CDE8-4B4E-5DFD-3817-052538E86BF2}"/>
                </a:ext>
              </a:extLst>
            </p:cNvPr>
            <p:cNvSpPr txBox="1">
              <a:spLocks/>
            </p:cNvSpPr>
            <p:nvPr/>
          </p:nvSpPr>
          <p:spPr>
            <a:xfrm>
              <a:off x="191206" y="5626769"/>
              <a:ext cx="1668966" cy="694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1800" dirty="0"/>
                <a:t>Var nyfiken </a:t>
              </a:r>
            </a:p>
          </p:txBody>
        </p:sp>
        <p:sp>
          <p:nvSpPr>
            <p:cNvPr id="7" name="Oval 6">
              <a:extLst>
                <a:ext uri="{FF2B5EF4-FFF2-40B4-BE49-F238E27FC236}">
                  <a16:creationId xmlns:a16="http://schemas.microsoft.com/office/drawing/2014/main" id="{45D1CDE2-EA02-D21E-83A7-81F6CE0FA4AD}"/>
                </a:ext>
              </a:extLst>
            </p:cNvPr>
            <p:cNvSpPr/>
            <p:nvPr/>
          </p:nvSpPr>
          <p:spPr>
            <a:xfrm>
              <a:off x="753873" y="4965118"/>
              <a:ext cx="661472" cy="66147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800" b="1" dirty="0">
                  <a:latin typeface="Lato" panose="020F0502020204030203" pitchFamily="34" charset="0"/>
                  <a:ea typeface="Lato" panose="020F0502020204030203" pitchFamily="34" charset="0"/>
                  <a:cs typeface="Lato" panose="020F0502020204030203" pitchFamily="34" charset="0"/>
                </a:rPr>
                <a:t>?</a:t>
              </a:r>
              <a:endParaRPr lang="sv-SE" sz="1100" b="1" dirty="0">
                <a:latin typeface="Lato" panose="020F0502020204030203" pitchFamily="34" charset="0"/>
                <a:ea typeface="Lato" panose="020F0502020204030203" pitchFamily="34" charset="0"/>
                <a:cs typeface="Lato" panose="020F0502020204030203" pitchFamily="34" charset="0"/>
              </a:endParaRPr>
            </a:p>
          </p:txBody>
        </p:sp>
      </p:grpSp>
      <p:grpSp>
        <p:nvGrpSpPr>
          <p:cNvPr id="20" name="Group 19">
            <a:extLst>
              <a:ext uri="{FF2B5EF4-FFF2-40B4-BE49-F238E27FC236}">
                <a16:creationId xmlns:a16="http://schemas.microsoft.com/office/drawing/2014/main" id="{DAA53C47-EBBA-2E27-8EFC-77FD4FBDC979}"/>
              </a:ext>
            </a:extLst>
          </p:cNvPr>
          <p:cNvGrpSpPr/>
          <p:nvPr/>
        </p:nvGrpSpPr>
        <p:grpSpPr>
          <a:xfrm>
            <a:off x="314315" y="7408316"/>
            <a:ext cx="1668966" cy="1412690"/>
            <a:chOff x="299881" y="6480027"/>
            <a:chExt cx="1668966" cy="1412690"/>
          </a:xfrm>
        </p:grpSpPr>
        <p:pic>
          <p:nvPicPr>
            <p:cNvPr id="8" name="Picture 7" descr="A black screen with a black background&#10;&#10;Description automatically generated">
              <a:extLst>
                <a:ext uri="{FF2B5EF4-FFF2-40B4-BE49-F238E27FC236}">
                  <a16:creationId xmlns:a16="http://schemas.microsoft.com/office/drawing/2014/main" id="{09746004-C2C2-3FB0-355C-8FEE33FB4C0A}"/>
                </a:ext>
              </a:extLst>
            </p:cNvPr>
            <p:cNvPicPr>
              <a:picLocks noChangeAspect="1"/>
            </p:cNvPicPr>
            <p:nvPr/>
          </p:nvPicPr>
          <p:blipFill rotWithShape="1">
            <a:blip r:embed="rId3">
              <a:extLst>
                <a:ext uri="{28A0092B-C50C-407E-A947-70E740481C1C}">
                  <a14:useLocalDpi xmlns:a14="http://schemas.microsoft.com/office/drawing/2010/main" val="0"/>
                </a:ext>
              </a:extLst>
            </a:blip>
            <a:srcRect l="56958" r="21569"/>
            <a:stretch/>
          </p:blipFill>
          <p:spPr>
            <a:xfrm>
              <a:off x="458350" y="6480027"/>
              <a:ext cx="1134679" cy="976826"/>
            </a:xfrm>
            <a:prstGeom prst="rect">
              <a:avLst/>
            </a:prstGeom>
          </p:spPr>
        </p:pic>
        <p:sp>
          <p:nvSpPr>
            <p:cNvPr id="10" name="Content Placeholder 2">
              <a:extLst>
                <a:ext uri="{FF2B5EF4-FFF2-40B4-BE49-F238E27FC236}">
                  <a16:creationId xmlns:a16="http://schemas.microsoft.com/office/drawing/2014/main" id="{26E60DE7-FD83-D385-1EF4-3E36101B4714}"/>
                </a:ext>
              </a:extLst>
            </p:cNvPr>
            <p:cNvSpPr txBox="1">
              <a:spLocks/>
            </p:cNvSpPr>
            <p:nvPr/>
          </p:nvSpPr>
          <p:spPr>
            <a:xfrm>
              <a:off x="299881" y="7198166"/>
              <a:ext cx="1668966" cy="694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1800" dirty="0"/>
                <a:t>Reflektera</a:t>
              </a:r>
            </a:p>
          </p:txBody>
        </p:sp>
      </p:grpSp>
      <p:grpSp>
        <p:nvGrpSpPr>
          <p:cNvPr id="22" name="Group 21">
            <a:extLst>
              <a:ext uri="{FF2B5EF4-FFF2-40B4-BE49-F238E27FC236}">
                <a16:creationId xmlns:a16="http://schemas.microsoft.com/office/drawing/2014/main" id="{0255D351-735C-C552-F013-B5FE29F800CE}"/>
              </a:ext>
            </a:extLst>
          </p:cNvPr>
          <p:cNvGrpSpPr/>
          <p:nvPr/>
        </p:nvGrpSpPr>
        <p:grpSpPr>
          <a:xfrm>
            <a:off x="588984" y="4758420"/>
            <a:ext cx="1119629" cy="1179978"/>
            <a:chOff x="574549" y="2366901"/>
            <a:chExt cx="1119629" cy="1179978"/>
          </a:xfrm>
        </p:grpSpPr>
        <p:pic>
          <p:nvPicPr>
            <p:cNvPr id="6" name="Picture 5" descr="A black rectangular object with a black background&#10;&#10;Description automatically generated">
              <a:extLst>
                <a:ext uri="{FF2B5EF4-FFF2-40B4-BE49-F238E27FC236}">
                  <a16:creationId xmlns:a16="http://schemas.microsoft.com/office/drawing/2014/main" id="{0062B3E2-B478-9965-07A4-7408D9101B00}"/>
                </a:ext>
              </a:extLst>
            </p:cNvPr>
            <p:cNvPicPr>
              <a:picLocks noChangeAspect="1"/>
            </p:cNvPicPr>
            <p:nvPr/>
          </p:nvPicPr>
          <p:blipFill rotWithShape="1">
            <a:blip r:embed="rId4">
              <a:extLst>
                <a:ext uri="{28A0092B-C50C-407E-A947-70E740481C1C}">
                  <a14:useLocalDpi xmlns:a14="http://schemas.microsoft.com/office/drawing/2010/main" val="0"/>
                </a:ext>
              </a:extLst>
            </a:blip>
            <a:srcRect l="21664" r="58967"/>
            <a:stretch/>
          </p:blipFill>
          <p:spPr>
            <a:xfrm>
              <a:off x="630364" y="2366901"/>
              <a:ext cx="1008000" cy="962046"/>
            </a:xfrm>
            <a:prstGeom prst="rect">
              <a:avLst/>
            </a:prstGeom>
          </p:spPr>
        </p:pic>
        <p:sp>
          <p:nvSpPr>
            <p:cNvPr id="11" name="Content Placeholder 2">
              <a:extLst>
                <a:ext uri="{FF2B5EF4-FFF2-40B4-BE49-F238E27FC236}">
                  <a16:creationId xmlns:a16="http://schemas.microsoft.com/office/drawing/2014/main" id="{A5F5679C-E7AA-5EFF-9B0D-60F62FE91639}"/>
                </a:ext>
              </a:extLst>
            </p:cNvPr>
            <p:cNvSpPr txBox="1">
              <a:spLocks/>
            </p:cNvSpPr>
            <p:nvPr/>
          </p:nvSpPr>
          <p:spPr>
            <a:xfrm>
              <a:off x="574549" y="3080938"/>
              <a:ext cx="1119629" cy="465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1800" dirty="0"/>
                <a:t>Pausa</a:t>
              </a:r>
            </a:p>
            <a:p>
              <a:pPr marL="0" indent="0">
                <a:buFont typeface="Arial" panose="020B0604020202020204" pitchFamily="34" charset="0"/>
                <a:buNone/>
              </a:pPr>
              <a:endParaRPr lang="sv-SE" sz="1800" dirty="0"/>
            </a:p>
            <a:p>
              <a:pPr marL="0" indent="0">
                <a:buFont typeface="Arial" panose="020B0604020202020204" pitchFamily="34" charset="0"/>
                <a:buNone/>
              </a:pPr>
              <a:endParaRPr lang="sv-SE" sz="1800" dirty="0"/>
            </a:p>
          </p:txBody>
        </p:sp>
      </p:grpSp>
      <p:sp>
        <p:nvSpPr>
          <p:cNvPr id="12" name="TextBox 11">
            <a:extLst>
              <a:ext uri="{FF2B5EF4-FFF2-40B4-BE49-F238E27FC236}">
                <a16:creationId xmlns:a16="http://schemas.microsoft.com/office/drawing/2014/main" id="{05896A22-315A-309B-38C4-E9AB3FEE1CAD}"/>
              </a:ext>
            </a:extLst>
          </p:cNvPr>
          <p:cNvSpPr txBox="1"/>
          <p:nvPr/>
        </p:nvSpPr>
        <p:spPr>
          <a:xfrm>
            <a:off x="1972064" y="4691432"/>
            <a:ext cx="4464010" cy="830997"/>
          </a:xfrm>
          <a:prstGeom prst="rect">
            <a:avLst/>
          </a:prstGeom>
          <a:noFill/>
        </p:spPr>
        <p:txBody>
          <a:bodyPr wrap="square" rtlCol="0">
            <a:spAutoFit/>
          </a:bodyPr>
          <a:lstStyle/>
          <a:p>
            <a:r>
              <a:rPr lang="sv-SE" sz="1200" b="1" dirty="0">
                <a:latin typeface="Lato" panose="020F0502020204030203" pitchFamily="34" charset="0"/>
                <a:ea typeface="Lato" panose="020F0502020204030203" pitchFamily="34" charset="0"/>
                <a:cs typeface="Lato" panose="020F0502020204030203" pitchFamily="34" charset="0"/>
              </a:rPr>
              <a:t>Pausknappen</a:t>
            </a:r>
            <a:r>
              <a:rPr lang="sv-SE" sz="1200" dirty="0">
                <a:latin typeface="Lato" panose="020F0502020204030203" pitchFamily="34" charset="0"/>
                <a:ea typeface="Lato" panose="020F0502020204030203" pitchFamily="34" charset="0"/>
                <a:cs typeface="Lato" panose="020F0502020204030203" pitchFamily="34" charset="0"/>
              </a:rPr>
              <a:t>: Bli medveten om dina reaktioner. I förväg kan du fundera över vad du triggas av. I stunden handlar det om att uppmärksamma reaktioner i din kropp. En bra tips är att ta ett djup andetag för att skapa en minipaus.  </a:t>
            </a:r>
          </a:p>
        </p:txBody>
      </p:sp>
      <p:sp>
        <p:nvSpPr>
          <p:cNvPr id="13" name="TextBox 12">
            <a:extLst>
              <a:ext uri="{FF2B5EF4-FFF2-40B4-BE49-F238E27FC236}">
                <a16:creationId xmlns:a16="http://schemas.microsoft.com/office/drawing/2014/main" id="{6EB53DBB-B846-CC9F-EF6A-C33E15C3BB9D}"/>
              </a:ext>
            </a:extLst>
          </p:cNvPr>
          <p:cNvSpPr txBox="1"/>
          <p:nvPr/>
        </p:nvSpPr>
        <p:spPr>
          <a:xfrm>
            <a:off x="1972064" y="5765234"/>
            <a:ext cx="4546085" cy="1200329"/>
          </a:xfrm>
          <a:prstGeom prst="rect">
            <a:avLst/>
          </a:prstGeom>
          <a:noFill/>
        </p:spPr>
        <p:txBody>
          <a:bodyPr wrap="square" rtlCol="0">
            <a:spAutoFit/>
          </a:bodyPr>
          <a:lstStyle/>
          <a:p>
            <a:r>
              <a:rPr lang="sv-SE" sz="1200" b="1" dirty="0">
                <a:latin typeface="Lato" panose="020F0502020204030203" pitchFamily="34" charset="0"/>
                <a:ea typeface="Lato" panose="020F0502020204030203" pitchFamily="34" charset="0"/>
                <a:cs typeface="Lato" panose="020F0502020204030203" pitchFamily="34" charset="0"/>
              </a:rPr>
              <a:t>Nyfikenhetsknappen</a:t>
            </a:r>
            <a:r>
              <a:rPr lang="sv-SE" sz="1200" dirty="0">
                <a:latin typeface="Lato" panose="020F0502020204030203" pitchFamily="34" charset="0"/>
                <a:ea typeface="Lato" panose="020F0502020204030203" pitchFamily="34" charset="0"/>
                <a:cs typeface="Lato" panose="020F0502020204030203" pitchFamily="34" charset="0"/>
              </a:rPr>
              <a:t>: När du känner att du reagerar, gör ett medvetet val att bytta från försvar till nyfikenhet. Försvar kan yttra sig som kritik, ilska, frustration, osäkerhet, rädsla eller nervositet. Ibland blir vi blanka och nästa paralyserade. Tänk då: jag ska bytta ut försvar mot att vara nyfiken på den andre. Se om det gör en skillnad. </a:t>
            </a:r>
          </a:p>
        </p:txBody>
      </p:sp>
      <p:sp>
        <p:nvSpPr>
          <p:cNvPr id="14" name="TextBox 13">
            <a:extLst>
              <a:ext uri="{FF2B5EF4-FFF2-40B4-BE49-F238E27FC236}">
                <a16:creationId xmlns:a16="http://schemas.microsoft.com/office/drawing/2014/main" id="{374936B9-F7F4-7C62-A39B-48DA9AFAA9F0}"/>
              </a:ext>
            </a:extLst>
          </p:cNvPr>
          <p:cNvSpPr txBox="1"/>
          <p:nvPr/>
        </p:nvSpPr>
        <p:spPr>
          <a:xfrm>
            <a:off x="1972064" y="7023702"/>
            <a:ext cx="4546085" cy="1569660"/>
          </a:xfrm>
          <a:prstGeom prst="rect">
            <a:avLst/>
          </a:prstGeom>
          <a:noFill/>
        </p:spPr>
        <p:txBody>
          <a:bodyPr wrap="square" rtlCol="0">
            <a:spAutoFit/>
          </a:bodyPr>
          <a:lstStyle/>
          <a:p>
            <a:r>
              <a:rPr lang="sv-SE" sz="1200" b="1" dirty="0">
                <a:latin typeface="Lato" panose="020F0502020204030203" pitchFamily="34" charset="0"/>
                <a:ea typeface="Lato" panose="020F0502020204030203" pitchFamily="34" charset="0"/>
                <a:cs typeface="Lato" panose="020F0502020204030203" pitchFamily="34" charset="0"/>
              </a:rPr>
              <a:t>Reflektion</a:t>
            </a:r>
            <a:r>
              <a:rPr lang="sv-SE" sz="1200" dirty="0">
                <a:latin typeface="Lato" panose="020F0502020204030203" pitchFamily="34" charset="0"/>
                <a:ea typeface="Lato" panose="020F0502020204030203" pitchFamily="34" charset="0"/>
                <a:cs typeface="Lato" panose="020F0502020204030203" pitchFamily="34" charset="0"/>
              </a:rPr>
              <a:t>: Du kan reflektera i en paus på ett möte – ensam eller med en annan. Ni kan reflektera efter ett möte för att förstå vad som hände. </a:t>
            </a:r>
          </a:p>
          <a:p>
            <a:r>
              <a:rPr lang="sv-SE" sz="1200" b="1" dirty="0">
                <a:latin typeface="Lato" panose="020F0502020204030203" pitchFamily="34" charset="0"/>
                <a:ea typeface="Lato" panose="020F0502020204030203" pitchFamily="34" charset="0"/>
                <a:cs typeface="Lato" panose="020F0502020204030203" pitchFamily="34" charset="0"/>
              </a:rPr>
              <a:t>Meta-reflektion </a:t>
            </a:r>
            <a:r>
              <a:rPr lang="sv-SE" sz="1200" dirty="0">
                <a:latin typeface="Lato" panose="020F0502020204030203" pitchFamily="34" charset="0"/>
                <a:ea typeface="Lato" panose="020F0502020204030203" pitchFamily="34" charset="0"/>
                <a:cs typeface="Lato" panose="020F0502020204030203" pitchFamily="34" charset="0"/>
              </a:rPr>
              <a:t>är en färdighet som du som samtalsledare kan använda under ett möte. Det handlar om att fråga deltagare hur de ser på samtalet just nu. Vad skulle ni kunna göra för att förbättra dess kvalitet? Finns det behov av samtalsreglerna? Bäst är om gruppen själv kommer på riktlinjerna för ett bättre samtal.</a:t>
            </a:r>
            <a:endParaRPr lang="sv-SE" sz="1200" b="1" dirty="0">
              <a:latin typeface="Lato" panose="020F0502020204030203" pitchFamily="34" charset="0"/>
              <a:ea typeface="Lato" panose="020F0502020204030203" pitchFamily="34" charset="0"/>
              <a:cs typeface="Lato" panose="020F0502020204030203" pitchFamily="34" charset="0"/>
            </a:endParaRPr>
          </a:p>
        </p:txBody>
      </p:sp>
      <p:sp>
        <p:nvSpPr>
          <p:cNvPr id="23" name="TextBox 22">
            <a:extLst>
              <a:ext uri="{FF2B5EF4-FFF2-40B4-BE49-F238E27FC236}">
                <a16:creationId xmlns:a16="http://schemas.microsoft.com/office/drawing/2014/main" id="{829B0C9C-9631-0084-4674-313DFD18B01F}"/>
              </a:ext>
            </a:extLst>
          </p:cNvPr>
          <p:cNvSpPr txBox="1"/>
          <p:nvPr/>
        </p:nvSpPr>
        <p:spPr>
          <a:xfrm>
            <a:off x="416315" y="2229092"/>
            <a:ext cx="5968196" cy="1938992"/>
          </a:xfrm>
          <a:prstGeom prst="rect">
            <a:avLst/>
          </a:prstGeom>
          <a:no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Det dialogiska tankesättet, som beskrivs på sida 6, utgör grunden för att hantera konflikter med en komplex karaktär. Istället för att snabbt reagera på ett problem eller en situation som upplevs som hotfull, är det viktigt att stanna upp (se pausknappen nedan) och medvetet växla över till en nyfiken inställning (nyfikenhetsknappen). Under den utforskande fasen söker du aktivt efter djupare orsaker och effekter för att sedan reflektera över sätt att grundligt bemöta utmaningen och inte bara behandla symptomen.</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Visserligen tar detta tillvägagångssätt mer tid, men det minskar risken för att förvärra en redan spänd situation."</a:t>
            </a:r>
          </a:p>
        </p:txBody>
      </p:sp>
      <p:sp>
        <p:nvSpPr>
          <p:cNvPr id="3" name="Rectangle 2">
            <a:extLst>
              <a:ext uri="{FF2B5EF4-FFF2-40B4-BE49-F238E27FC236}">
                <a16:creationId xmlns:a16="http://schemas.microsoft.com/office/drawing/2014/main" id="{C836FAB8-394B-1A99-3654-AD0B20AB3AC0}"/>
              </a:ext>
            </a:extLst>
          </p:cNvPr>
          <p:cNvSpPr/>
          <p:nvPr/>
        </p:nvSpPr>
        <p:spPr>
          <a:xfrm>
            <a:off x="176513" y="277680"/>
            <a:ext cx="6504973" cy="167198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Enkla</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praktiska</a:t>
            </a:r>
            <a:r>
              <a:rPr lang="en-AU" sz="4000" dirty="0">
                <a:solidFill>
                  <a:schemeClr val="tx1"/>
                </a:solidFill>
                <a:latin typeface="Bebas Neue Pro SmE Bk" panose="020B0406020202050201" pitchFamily="34" charset="77"/>
              </a:rPr>
              <a:t> tips</a:t>
            </a:r>
          </a:p>
          <a:p>
            <a:pPr algn="ctr"/>
            <a:r>
              <a:rPr lang="en-AU" sz="4000" dirty="0">
                <a:solidFill>
                  <a:schemeClr val="tx1"/>
                </a:solidFill>
                <a:latin typeface="Bebas Neue Pro SmE Bk" panose="020B0406020202050201" pitchFamily="34" charset="77"/>
              </a:rPr>
              <a:t>(</a:t>
            </a:r>
            <a:r>
              <a:rPr lang="en-AU" sz="4000" dirty="0" err="1">
                <a:solidFill>
                  <a:schemeClr val="tx1"/>
                </a:solidFill>
                <a:latin typeface="Bebas Neue Pro SmE Bk" panose="020B0406020202050201" pitchFamily="34" charset="77"/>
              </a:rPr>
              <a:t>tre</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knappar</a:t>
            </a:r>
            <a:r>
              <a:rPr lang="en-AU" sz="4000" dirty="0">
                <a:solidFill>
                  <a:schemeClr val="tx1"/>
                </a:solidFill>
                <a:latin typeface="Bebas Neue Pro SmE Bk" panose="020B0406020202050201" pitchFamily="34" charset="77"/>
              </a:rPr>
              <a:t>”)</a:t>
            </a:r>
          </a:p>
        </p:txBody>
      </p:sp>
    </p:spTree>
    <p:extLst>
      <p:ext uri="{BB962C8B-B14F-4D97-AF65-F5344CB8AC3E}">
        <p14:creationId xmlns:p14="http://schemas.microsoft.com/office/powerpoint/2010/main" val="404497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7" name="Content Placeholder 2">
            <a:extLst>
              <a:ext uri="{FF2B5EF4-FFF2-40B4-BE49-F238E27FC236}">
                <a16:creationId xmlns:a16="http://schemas.microsoft.com/office/drawing/2014/main" id="{394D8F31-65E1-2C9D-FF60-2E9A3ED5034F}"/>
              </a:ext>
            </a:extLst>
          </p:cNvPr>
          <p:cNvSpPr txBox="1">
            <a:spLocks/>
          </p:cNvSpPr>
          <p:nvPr/>
        </p:nvSpPr>
        <p:spPr>
          <a:xfrm>
            <a:off x="1957765" y="3250769"/>
            <a:ext cx="4352780" cy="5509332"/>
          </a:xfrm>
          <a:prstGeom prst="rect">
            <a:avLst/>
          </a:prstGeom>
        </p:spPr>
        <p:txBody>
          <a:bodyPr numCol="1" spcCol="36000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nSpc>
                <a:spcPts val="1500"/>
              </a:lnSpc>
              <a:buNone/>
            </a:pPr>
            <a:r>
              <a:rPr lang="en-SE" sz="1200" dirty="0">
                <a:latin typeface="Lato" panose="020F0502020204030203" pitchFamily="34" charset="0"/>
                <a:ea typeface="PingFangSC" panose="020B0400000000000000" pitchFamily="34" charset="-122"/>
                <a:cs typeface="Times New Roman" panose="02020603050405020304" pitchFamily="18" charset="0"/>
              </a:rPr>
              <a:t>Ditt förhållningssät representerar de grundläggande attityderna som präglar dit sätt att hantera konflikter.</a:t>
            </a: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ts val="1500"/>
              </a:lnSpc>
              <a:buNone/>
            </a:pPr>
            <a:r>
              <a:rPr lang="sv-SE" sz="1200" dirty="0">
                <a:latin typeface="Lato" panose="020F0502020204030203" pitchFamily="34" charset="0"/>
                <a:ea typeface="Lato" panose="020F0502020204030203" pitchFamily="34" charset="0"/>
                <a:cs typeface="Lato" panose="020F0502020204030203" pitchFamily="34" charset="0"/>
              </a:rPr>
              <a:t>Oavsett de metoder, färdigheter och verktyg du använder, kommer de att vara ineffektiva, och kan till och med vara kontraproduktiva, om de inte bygger på ett sund och integrerad förhållningssätt. </a:t>
            </a:r>
          </a:p>
          <a:p>
            <a:pPr marL="0" indent="0">
              <a:lnSpc>
                <a:spcPct val="100000"/>
              </a:lnSpc>
              <a:buNone/>
            </a:pPr>
            <a:r>
              <a:rPr lang="sv-SE" sz="1200" dirty="0">
                <a:latin typeface="Lato" panose="020F0502020204030203" pitchFamily="34" charset="0"/>
                <a:ea typeface="Lato" panose="020F0502020204030203" pitchFamily="34" charset="0"/>
                <a:cs typeface="Lato" panose="020F0502020204030203" pitchFamily="34" charset="0"/>
              </a:rPr>
              <a:t>Ditt förhållningssätt är inte något du lär dig som en metod. Det kräver självreflektion och övning. I början kan det vara svårt att till exempel lyssna med en icke-värderande inställning, men med tid och tålamod kommer du att kunna integrera det och andra delar av det dialogiska förhållningssättet i ditt sätt att bemöta och hantera konflikter eller leda samtal. </a:t>
            </a:r>
          </a:p>
          <a:p>
            <a:pPr marL="0" indent="0">
              <a:lnSpc>
                <a:spcPct val="150000"/>
              </a:lnSpc>
              <a:buNone/>
            </a:pPr>
            <a:r>
              <a:rPr lang="en-SE" sz="1200" dirty="0">
                <a:latin typeface="Lato" panose="020F0502020204030203" pitchFamily="34" charset="0"/>
                <a:ea typeface="PingFangSC" panose="020B0400000000000000" pitchFamily="34" charset="-122"/>
                <a:cs typeface="Times New Roman" panose="02020603050405020304" pitchFamily="18" charset="0"/>
              </a:rPr>
              <a:t>Här är några centrala aspekter av ett dialogiskt förhållningssätt: </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“Neutralitet”  (icke-värderande, närvaro och empati)</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Öppenhet</a:t>
            </a:r>
          </a:p>
          <a:p>
            <a:pPr marL="160734" indent="-160734">
              <a:lnSpc>
                <a:spcPct val="150000"/>
              </a:lnSpc>
              <a:buFont typeface="Arial" panose="020B0604020202020204" pitchFamily="34" charset="0"/>
              <a:buChar char="•"/>
            </a:pPr>
            <a:r>
              <a:rPr lang="sv-SE" sz="1200" dirty="0">
                <a:latin typeface="Lato" panose="020F0502020204030203" pitchFamily="34" charset="0"/>
                <a:ea typeface="PingFangSC" panose="020B0400000000000000" pitchFamily="34" charset="-122"/>
                <a:cs typeface="Times New Roman" panose="02020603050405020304" pitchFamily="18" charset="0"/>
              </a:rPr>
              <a:t>Inkludering</a:t>
            </a:r>
          </a:p>
          <a:p>
            <a:pPr marL="160734" indent="-160734">
              <a:lnSpc>
                <a:spcPct val="150000"/>
              </a:lnSpc>
              <a:buFont typeface="Arial" panose="020B0604020202020204" pitchFamily="34" charset="0"/>
              <a:buChar char="•"/>
            </a:pPr>
            <a:r>
              <a:rPr lang="sv-SE" sz="1200" dirty="0">
                <a:latin typeface="Lato" panose="020F0502020204030203" pitchFamily="34" charset="0"/>
                <a:ea typeface="PingFangSC" panose="020B0400000000000000" pitchFamily="34" charset="-122"/>
                <a:cs typeface="Times New Roman" panose="02020603050405020304" pitchFamily="18" charset="0"/>
              </a:rPr>
              <a:t>Att främja ömsesidig förståelse</a:t>
            </a:r>
          </a:p>
          <a:p>
            <a:pPr marL="160734" indent="-160734">
              <a:lnSpc>
                <a:spcPct val="150000"/>
              </a:lnSpc>
              <a:buFont typeface="Arial" panose="020B0604020202020204" pitchFamily="34" charset="0"/>
              <a:buChar char="•"/>
            </a:pPr>
            <a:r>
              <a:rPr lang="sv-SE" sz="1200" dirty="0">
                <a:latin typeface="Lato" panose="020F0502020204030203" pitchFamily="34" charset="0"/>
                <a:ea typeface="PingFangSC" panose="020B0400000000000000" pitchFamily="34" charset="-122"/>
                <a:cs typeface="Times New Roman" panose="02020603050405020304" pitchFamily="18" charset="0"/>
              </a:rPr>
              <a:t>En positiv konfliktsyn</a:t>
            </a:r>
            <a:endParaRPr lang="en-SE" sz="1200" dirty="0">
              <a:latin typeface="Lato" panose="020F0502020204030203" pitchFamily="34" charset="0"/>
              <a:ea typeface="PingFangSC" panose="020B0400000000000000" pitchFamily="34" charset="-122"/>
              <a:cs typeface="Times New Roman" panose="02020603050405020304" pitchFamily="18" charset="0"/>
            </a:endParaRPr>
          </a:p>
          <a:p>
            <a:pPr marL="0" indent="0">
              <a:lnSpc>
                <a:spcPts val="1500"/>
              </a:lnSpc>
              <a:buNone/>
            </a:pPr>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D3F3DEDD-6563-A34C-C41E-0F1CF4D580E5}"/>
              </a:ext>
            </a:extLst>
          </p:cNvPr>
          <p:cNvSpPr/>
          <p:nvPr/>
        </p:nvSpPr>
        <p:spPr>
          <a:xfrm>
            <a:off x="176513" y="400231"/>
            <a:ext cx="6504973" cy="191470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Ett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dialogiskt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förhållningssätt</a:t>
            </a:r>
            <a:endParaRPr lang="en-AU" sz="4000" dirty="0">
              <a:solidFill>
                <a:schemeClr val="tx1"/>
              </a:solidFill>
              <a:latin typeface="Bebas Neue Pro SmE Bk" panose="020B0406020202050201" pitchFamily="34" charset="77"/>
            </a:endParaRPr>
          </a:p>
        </p:txBody>
      </p:sp>
    </p:spTree>
    <p:extLst>
      <p:ext uri="{BB962C8B-B14F-4D97-AF65-F5344CB8AC3E}">
        <p14:creationId xmlns:p14="http://schemas.microsoft.com/office/powerpoint/2010/main" val="303611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78ED-6EA6-E225-C99C-8EF2821DC780}"/>
              </a:ext>
            </a:extLst>
          </p:cNvPr>
          <p:cNvSpPr txBox="1">
            <a:spLocks/>
          </p:cNvSpPr>
          <p:nvPr/>
        </p:nvSpPr>
        <p:spPr>
          <a:xfrm>
            <a:off x="628650" y="3028427"/>
            <a:ext cx="6229350" cy="514433"/>
          </a:xfrm>
          <a:prstGeom prst="rect">
            <a:avLst/>
          </a:prstGeom>
        </p:spPr>
        <p:txBody>
          <a:bodyP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endParaRPr lang="sv-SE" sz="2000" dirty="0">
              <a:latin typeface="Source Sans Pro" panose="020B0503030403020204" pitchFamily="34" charset="0"/>
              <a:ea typeface="Source Sans Pro" panose="020B050303040302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015699FA-64A4-995B-6E96-2BC575802F83}"/>
              </a:ext>
            </a:extLst>
          </p:cNvPr>
          <p:cNvSpPr txBox="1">
            <a:spLocks/>
          </p:cNvSpPr>
          <p:nvPr/>
        </p:nvSpPr>
        <p:spPr>
          <a:xfrm>
            <a:off x="628650" y="3542860"/>
            <a:ext cx="5819232" cy="2115719"/>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spcBef>
                <a:spcPts val="0"/>
              </a:spcBef>
              <a:buFont typeface="Arial" panose="020B0604020202020204" pitchFamily="34" charset="0"/>
              <a:buNone/>
            </a:pPr>
            <a:endParaRPr lang="en-SE" sz="1200" dirty="0">
              <a:latin typeface="Lato" panose="020F0502020204030203" pitchFamily="34" charset="0"/>
              <a:ea typeface="Lato" panose="020F0502020204030203" pitchFamily="34" charset="0"/>
              <a:cs typeface="Lato" panose="020F0502020204030203" pitchFamily="34" charset="0"/>
            </a:endParaRPr>
          </a:p>
        </p:txBody>
      </p:sp>
      <p:sp>
        <p:nvSpPr>
          <p:cNvPr id="6" name="Triangle 5">
            <a:extLst>
              <a:ext uri="{FF2B5EF4-FFF2-40B4-BE49-F238E27FC236}">
                <a16:creationId xmlns:a16="http://schemas.microsoft.com/office/drawing/2014/main" id="{429CCF93-4686-DB7A-8F3E-FB9F16A0C181}"/>
              </a:ext>
            </a:extLst>
          </p:cNvPr>
          <p:cNvSpPr/>
          <p:nvPr/>
        </p:nvSpPr>
        <p:spPr>
          <a:xfrm rot="10800000">
            <a:off x="0" y="-1"/>
            <a:ext cx="6858000" cy="2358887"/>
          </a:xfrm>
          <a:prstGeom prst="triangle">
            <a:avLst>
              <a:gd name="adj" fmla="val 0"/>
            </a:avLst>
          </a:prstGeom>
          <a:solidFill>
            <a:srgbClr val="76937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9" name="Content Placeholder 2">
            <a:extLst>
              <a:ext uri="{FF2B5EF4-FFF2-40B4-BE49-F238E27FC236}">
                <a16:creationId xmlns:a16="http://schemas.microsoft.com/office/drawing/2014/main" id="{2B39E8FB-A48B-C0FE-9961-93EC72E27D3A}"/>
              </a:ext>
            </a:extLst>
          </p:cNvPr>
          <p:cNvSpPr txBox="1">
            <a:spLocks/>
          </p:cNvSpPr>
          <p:nvPr/>
        </p:nvSpPr>
        <p:spPr>
          <a:xfrm>
            <a:off x="1152939" y="2078060"/>
            <a:ext cx="5167640" cy="7158705"/>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Neutralitet innebär att du tillfälligt intar en roll där du varken värderar det andra säger eller där du är både empatisk och närvarande. Vårt sätt att använda ordet neutralitet innebär inte att du inte påverkar en viss situation. Det gör du oavsett vad du gör. </a:t>
            </a:r>
          </a:p>
          <a:p>
            <a:pPr marL="0" indent="0">
              <a:lnSpc>
                <a:spcPct val="140000"/>
              </a:lnSpc>
              <a:spcBef>
                <a:spcPts val="0"/>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b="1" dirty="0">
                <a:latin typeface="Lato" panose="020F0502020204030203" pitchFamily="34" charset="0"/>
                <a:ea typeface="Lato" panose="020F0502020204030203" pitchFamily="34" charset="0"/>
                <a:cs typeface="Lato" panose="020F0502020204030203" pitchFamily="34" charset="0"/>
              </a:rPr>
              <a:t>Icke-värderande</a:t>
            </a:r>
            <a:r>
              <a:rPr lang="sv-SE" sz="1200" dirty="0">
                <a:latin typeface="Lato" panose="020F0502020204030203" pitchFamily="34" charset="0"/>
                <a:ea typeface="Lato" panose="020F0502020204030203" pitchFamily="34" charset="0"/>
                <a:cs typeface="Lato" panose="020F0502020204030203" pitchFamily="34" charset="0"/>
              </a:rPr>
              <a:t> innebär att betrakta alla perspektiv som likvärdiga, utan att bedöma vad som är rätt eller fel, positivt eller negativt, bättre eller sämre. Det innebär att vara medveten om dina egna fördomar och det som triggar dig. Din medvetenhet om dina egna reaktioner hjälper dig att undvika att reagera impulsivt när du provoceras. Det är lika viktigt att avstå från att överdrivet agera positivt på något som du tycker är bra. Samtidigt behöver du inte vara kall och distanserad. Därför bör det icke-värderande alltid kombineras med medkänsla.</a:t>
            </a:r>
          </a:p>
          <a:p>
            <a:pPr marL="0" indent="0">
              <a:lnSpc>
                <a:spcPct val="140000"/>
              </a:lnSpc>
              <a:spcBef>
                <a:spcPts val="0"/>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b="1" dirty="0">
                <a:latin typeface="Lato" panose="020F0502020204030203" pitchFamily="34" charset="0"/>
                <a:ea typeface="Lato" panose="020F0502020204030203" pitchFamily="34" charset="0"/>
                <a:cs typeface="Lato" panose="020F0502020204030203" pitchFamily="34" charset="0"/>
              </a:rPr>
              <a:t>Empati </a:t>
            </a:r>
            <a:r>
              <a:rPr lang="sv-SE" sz="1200" dirty="0">
                <a:latin typeface="Lato" panose="020F0502020204030203" pitchFamily="34" charset="0"/>
                <a:ea typeface="Lato" panose="020F0502020204030203" pitchFamily="34" charset="0"/>
                <a:cs typeface="Lato" panose="020F0502020204030203" pitchFamily="34" charset="0"/>
              </a:rPr>
              <a:t>är förmågan att sätta sig i en annans skor, att se det de ser från deras perspektiv. Empati skiljer sig från sympati där du snarare identifierar dig med den andra personen och upplever deras känslor. Att lyssna med en empatisk inställning innebär att du, samtidigt som du lyssnar, ställer dig frågan: Hur upplever den andra det de nu pratar om?</a:t>
            </a:r>
          </a:p>
          <a:p>
            <a:pPr marL="0" indent="0">
              <a:lnSpc>
                <a:spcPct val="140000"/>
              </a:lnSpc>
              <a:spcBef>
                <a:spcPts val="0"/>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b="1" dirty="0">
                <a:latin typeface="Lato" panose="020F0502020204030203" pitchFamily="34" charset="0"/>
                <a:ea typeface="Lato" panose="020F0502020204030203" pitchFamily="34" charset="0"/>
                <a:cs typeface="Lato" panose="020F0502020204030203" pitchFamily="34" charset="0"/>
              </a:rPr>
              <a:t>Närvaro</a:t>
            </a:r>
            <a:r>
              <a:rPr lang="sv-SE" sz="1200" dirty="0">
                <a:latin typeface="Lato" panose="020F0502020204030203" pitchFamily="34" charset="0"/>
                <a:ea typeface="Lato" panose="020F0502020204030203" pitchFamily="34" charset="0"/>
                <a:cs typeface="Lato" panose="020F0502020204030203" pitchFamily="34" charset="0"/>
              </a:rPr>
              <a:t> betyder i första hand att lyssna med full uppmärksamhet, utan att vara distraherad av egna tankar och känslor. Du är helt enkelt närvarande för den du lyssnar på. Du kan öva på din närvaro genom olika metoder. Vissa meditationstekniker utgår från att du observerar dina egna tankar utan att bli indragen av dem.</a:t>
            </a:r>
          </a:p>
        </p:txBody>
      </p:sp>
      <p:sp>
        <p:nvSpPr>
          <p:cNvPr id="7" name="Rectangle 6">
            <a:extLst>
              <a:ext uri="{FF2B5EF4-FFF2-40B4-BE49-F238E27FC236}">
                <a16:creationId xmlns:a16="http://schemas.microsoft.com/office/drawing/2014/main" id="{A3D272EE-75AF-DE40-2645-27335A82072B}"/>
              </a:ext>
            </a:extLst>
          </p:cNvPr>
          <p:cNvSpPr/>
          <p:nvPr/>
        </p:nvSpPr>
        <p:spPr>
          <a:xfrm>
            <a:off x="0" y="774441"/>
            <a:ext cx="5167641" cy="96884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Neutralitet</a:t>
            </a:r>
            <a:endParaRPr lang="en-AU" sz="4000" dirty="0">
              <a:solidFill>
                <a:schemeClr val="tx1"/>
              </a:solidFill>
              <a:latin typeface="Bebas Neue Pro SmE Bk" panose="020B0406020202050201" pitchFamily="34" charset="77"/>
            </a:endParaRPr>
          </a:p>
        </p:txBody>
      </p:sp>
    </p:spTree>
    <p:extLst>
      <p:ext uri="{BB962C8B-B14F-4D97-AF65-F5344CB8AC3E}">
        <p14:creationId xmlns:p14="http://schemas.microsoft.com/office/powerpoint/2010/main" val="351697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5EDB5AD-56BE-4DDA-DEA7-F7C1851091A9}"/>
              </a:ext>
            </a:extLst>
          </p:cNvPr>
          <p:cNvSpPr/>
          <p:nvPr/>
        </p:nvSpPr>
        <p:spPr>
          <a:xfrm>
            <a:off x="2383751" y="4381218"/>
            <a:ext cx="1764678" cy="889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10" name="Title 1">
            <a:extLst>
              <a:ext uri="{FF2B5EF4-FFF2-40B4-BE49-F238E27FC236}">
                <a16:creationId xmlns:a16="http://schemas.microsoft.com/office/drawing/2014/main" id="{5DB3A763-DA82-6268-60EB-B5646D84490E}"/>
              </a:ext>
            </a:extLst>
          </p:cNvPr>
          <p:cNvSpPr txBox="1">
            <a:spLocks/>
          </p:cNvSpPr>
          <p:nvPr/>
        </p:nvSpPr>
        <p:spPr>
          <a:xfrm>
            <a:off x="628650" y="2338956"/>
            <a:ext cx="5440982" cy="5240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dirty="0">
                <a:latin typeface="Source Sans Pro" panose="020B0503030403020204" pitchFamily="34" charset="0"/>
                <a:ea typeface="Source Sans Pro" panose="020B0503030403020204" pitchFamily="34" charset="0"/>
                <a:cs typeface="Calibri Light" panose="020F0302020204030204" pitchFamily="34" charset="0"/>
              </a:rPr>
              <a:t>Ett öppet tillstånd </a:t>
            </a:r>
          </a:p>
        </p:txBody>
      </p:sp>
      <p:sp>
        <p:nvSpPr>
          <p:cNvPr id="2" name="Content Placeholder 2">
            <a:extLst>
              <a:ext uri="{FF2B5EF4-FFF2-40B4-BE49-F238E27FC236}">
                <a16:creationId xmlns:a16="http://schemas.microsoft.com/office/drawing/2014/main" id="{5884AA52-1EAF-7DD6-BD8A-3F69F9D7B65C}"/>
              </a:ext>
            </a:extLst>
          </p:cNvPr>
          <p:cNvSpPr txBox="1">
            <a:spLocks/>
          </p:cNvSpPr>
          <p:nvPr/>
        </p:nvSpPr>
        <p:spPr>
          <a:xfrm>
            <a:off x="628650" y="2942705"/>
            <a:ext cx="5440982" cy="1427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I neurovetenskap (Stephen </a:t>
            </a:r>
            <a:r>
              <a:rPr lang="sv-SE" sz="1200" dirty="0" err="1">
                <a:latin typeface="Lato" panose="020F0502020204030203" pitchFamily="34" charset="0"/>
                <a:ea typeface="Lato" panose="020F0502020204030203" pitchFamily="34" charset="0"/>
                <a:cs typeface="Lato" panose="020F0502020204030203" pitchFamily="34" charset="0"/>
              </a:rPr>
              <a:t>Porges</a:t>
            </a:r>
            <a:r>
              <a:rPr lang="sv-SE" sz="1200" dirty="0">
                <a:latin typeface="Lato" panose="020F0502020204030203" pitchFamily="34" charset="0"/>
                <a:ea typeface="Lato" panose="020F0502020204030203" pitchFamily="34" charset="0"/>
                <a:cs typeface="Lato" panose="020F0502020204030203" pitchFamily="34" charset="0"/>
              </a:rPr>
              <a:t> </a:t>
            </a:r>
            <a:r>
              <a:rPr lang="sv-SE" sz="1200" dirty="0" err="1">
                <a:latin typeface="Lato" panose="020F0502020204030203" pitchFamily="34" charset="0"/>
                <a:ea typeface="Lato" panose="020F0502020204030203" pitchFamily="34" charset="0"/>
                <a:cs typeface="Lato" panose="020F0502020204030203" pitchFamily="34" charset="0"/>
              </a:rPr>
              <a:t>polyvagalteori</a:t>
            </a:r>
            <a:r>
              <a:rPr lang="sv-SE" sz="1200" dirty="0">
                <a:latin typeface="Lato" panose="020F0502020204030203" pitchFamily="34" charset="0"/>
                <a:ea typeface="Lato" panose="020F0502020204030203" pitchFamily="34" charset="0"/>
                <a:cs typeface="Lato" panose="020F0502020204030203" pitchFamily="34" charset="0"/>
              </a:rPr>
              <a:t>) påstås att det inte är biologiskt möjligt för dig att vara i en öppen, social tillstånd samtidigt som du är defensiv. Kännetecken av det defensiva tillståndet är när du agerar på ett av följande sätt: </a:t>
            </a:r>
          </a:p>
          <a:p>
            <a:pPr marL="0" indent="0">
              <a:lnSpc>
                <a:spcPct val="140000"/>
              </a:lnSpc>
              <a:spcBef>
                <a:spcPts val="0"/>
              </a:spcBef>
              <a:buFont typeface="Arial" panose="020B0604020202020204" pitchFamily="34" charset="0"/>
              <a:buNone/>
            </a:pPr>
            <a:endParaRPr lang="sv-SE" sz="1200" i="1"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Font typeface="Arial" panose="020B0604020202020204" pitchFamily="34" charset="0"/>
              <a:buNone/>
            </a:pPr>
            <a:endParaRPr lang="sv-SE" sz="1200" i="1" dirty="0">
              <a:latin typeface="Lato" panose="020F0502020204030203" pitchFamily="34" charset="0"/>
              <a:ea typeface="Lato" panose="020F0502020204030203" pitchFamily="34" charset="0"/>
              <a:cs typeface="Lato" panose="020F0502020204030203" pitchFamily="34" charset="0"/>
            </a:endParaRPr>
          </a:p>
        </p:txBody>
      </p:sp>
      <p:grpSp>
        <p:nvGrpSpPr>
          <p:cNvPr id="3" name="Group 2">
            <a:extLst>
              <a:ext uri="{FF2B5EF4-FFF2-40B4-BE49-F238E27FC236}">
                <a16:creationId xmlns:a16="http://schemas.microsoft.com/office/drawing/2014/main" id="{2FD598AC-2425-6CB6-8539-2E9CCA4ACA02}"/>
              </a:ext>
            </a:extLst>
          </p:cNvPr>
          <p:cNvGrpSpPr/>
          <p:nvPr/>
        </p:nvGrpSpPr>
        <p:grpSpPr>
          <a:xfrm>
            <a:off x="384344" y="4381218"/>
            <a:ext cx="1764677" cy="889480"/>
            <a:chOff x="6207296" y="757751"/>
            <a:chExt cx="3199653" cy="1612776"/>
          </a:xfrm>
        </p:grpSpPr>
        <p:sp>
          <p:nvSpPr>
            <p:cNvPr id="9" name="Rectangle 8">
              <a:extLst>
                <a:ext uri="{FF2B5EF4-FFF2-40B4-BE49-F238E27FC236}">
                  <a16:creationId xmlns:a16="http://schemas.microsoft.com/office/drawing/2014/main" id="{DB666068-B920-0422-5AEF-63DF2139D839}"/>
                </a:ext>
              </a:extLst>
            </p:cNvPr>
            <p:cNvSpPr/>
            <p:nvPr/>
          </p:nvSpPr>
          <p:spPr>
            <a:xfrm>
              <a:off x="6207296" y="757751"/>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Picture 13" descr="Shape&#10;&#10;Description automatically generated with medium confidence">
              <a:extLst>
                <a:ext uri="{FF2B5EF4-FFF2-40B4-BE49-F238E27FC236}">
                  <a16:creationId xmlns:a16="http://schemas.microsoft.com/office/drawing/2014/main" id="{EBA9738D-A3A1-EA49-9055-E30F6D2C26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8964" y="873500"/>
              <a:ext cx="2880000" cy="1275590"/>
            </a:xfrm>
            <a:prstGeom prst="rect">
              <a:avLst/>
            </a:prstGeom>
          </p:spPr>
        </p:pic>
      </p:grpSp>
      <p:pic>
        <p:nvPicPr>
          <p:cNvPr id="15" name="Picture 14" descr="Shape&#10;&#10;Description automatically generated with medium confidence">
            <a:extLst>
              <a:ext uri="{FF2B5EF4-FFF2-40B4-BE49-F238E27FC236}">
                <a16:creationId xmlns:a16="http://schemas.microsoft.com/office/drawing/2014/main" id="{E01C0E22-5702-6363-5F12-EDF34A3CC5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2117" y="4418674"/>
            <a:ext cx="1647946" cy="729897"/>
          </a:xfrm>
          <a:prstGeom prst="rect">
            <a:avLst/>
          </a:prstGeom>
        </p:spPr>
      </p:pic>
      <p:grpSp>
        <p:nvGrpSpPr>
          <p:cNvPr id="16" name="Group 15">
            <a:extLst>
              <a:ext uri="{FF2B5EF4-FFF2-40B4-BE49-F238E27FC236}">
                <a16:creationId xmlns:a16="http://schemas.microsoft.com/office/drawing/2014/main" id="{A641F634-6ADC-3373-7F3A-405F4739E944}"/>
              </a:ext>
            </a:extLst>
          </p:cNvPr>
          <p:cNvGrpSpPr/>
          <p:nvPr/>
        </p:nvGrpSpPr>
        <p:grpSpPr>
          <a:xfrm>
            <a:off x="4464673" y="4381218"/>
            <a:ext cx="1764677" cy="889480"/>
            <a:chOff x="395673" y="7048034"/>
            <a:chExt cx="3199653" cy="1612776"/>
          </a:xfrm>
        </p:grpSpPr>
        <p:sp>
          <p:nvSpPr>
            <p:cNvPr id="17" name="Rectangle 16">
              <a:extLst>
                <a:ext uri="{FF2B5EF4-FFF2-40B4-BE49-F238E27FC236}">
                  <a16:creationId xmlns:a16="http://schemas.microsoft.com/office/drawing/2014/main" id="{C7EF0BDC-653F-F3E4-5297-EE985A175E5E}"/>
                </a:ext>
              </a:extLst>
            </p:cNvPr>
            <p:cNvSpPr/>
            <p:nvPr/>
          </p:nvSpPr>
          <p:spPr>
            <a:xfrm>
              <a:off x="395673" y="7048034"/>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Picture 17" descr="Shape&#10;&#10;Description automatically generated with medium confidence">
              <a:extLst>
                <a:ext uri="{FF2B5EF4-FFF2-40B4-BE49-F238E27FC236}">
                  <a16:creationId xmlns:a16="http://schemas.microsoft.com/office/drawing/2014/main" id="{6EF0D47B-C236-1510-A95C-F85F8BD6DF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968" y="7191821"/>
              <a:ext cx="3060000" cy="1355314"/>
            </a:xfrm>
            <a:prstGeom prst="rect">
              <a:avLst/>
            </a:prstGeom>
          </p:spPr>
        </p:pic>
      </p:grpSp>
      <p:sp>
        <p:nvSpPr>
          <p:cNvPr id="20" name="TextBox 19">
            <a:extLst>
              <a:ext uri="{FF2B5EF4-FFF2-40B4-BE49-F238E27FC236}">
                <a16:creationId xmlns:a16="http://schemas.microsoft.com/office/drawing/2014/main" id="{F8E90CA1-FD26-DB53-48D4-4BAD098F38AB}"/>
              </a:ext>
            </a:extLst>
          </p:cNvPr>
          <p:cNvSpPr txBox="1"/>
          <p:nvPr/>
        </p:nvSpPr>
        <p:spPr>
          <a:xfrm>
            <a:off x="384344" y="5270698"/>
            <a:ext cx="1764677" cy="369332"/>
          </a:xfrm>
          <a:prstGeom prst="rect">
            <a:avLst/>
          </a:prstGeom>
          <a:noFill/>
        </p:spPr>
        <p:txBody>
          <a:bodyPr wrap="square" rtlCol="0">
            <a:spAutoFit/>
          </a:bodyPr>
          <a:lstStyle/>
          <a:p>
            <a:pPr algn="ctr"/>
            <a:r>
              <a:rPr lang="sv-SE" dirty="0"/>
              <a:t>Kamp</a:t>
            </a:r>
          </a:p>
        </p:txBody>
      </p:sp>
      <p:sp>
        <p:nvSpPr>
          <p:cNvPr id="21" name="TextBox 20">
            <a:extLst>
              <a:ext uri="{FF2B5EF4-FFF2-40B4-BE49-F238E27FC236}">
                <a16:creationId xmlns:a16="http://schemas.microsoft.com/office/drawing/2014/main" id="{3EFE5452-83E4-BBA9-BD63-8E5FBE8B26A9}"/>
              </a:ext>
            </a:extLst>
          </p:cNvPr>
          <p:cNvSpPr txBox="1"/>
          <p:nvPr/>
        </p:nvSpPr>
        <p:spPr>
          <a:xfrm>
            <a:off x="2405275" y="5303132"/>
            <a:ext cx="1764677" cy="369332"/>
          </a:xfrm>
          <a:prstGeom prst="rect">
            <a:avLst/>
          </a:prstGeom>
          <a:noFill/>
        </p:spPr>
        <p:txBody>
          <a:bodyPr wrap="square" rtlCol="0">
            <a:spAutoFit/>
          </a:bodyPr>
          <a:lstStyle/>
          <a:p>
            <a:pPr algn="ctr"/>
            <a:r>
              <a:rPr lang="sv-SE" dirty="0"/>
              <a:t>Flykt</a:t>
            </a:r>
          </a:p>
        </p:txBody>
      </p:sp>
      <p:sp>
        <p:nvSpPr>
          <p:cNvPr id="22" name="TextBox 21">
            <a:extLst>
              <a:ext uri="{FF2B5EF4-FFF2-40B4-BE49-F238E27FC236}">
                <a16:creationId xmlns:a16="http://schemas.microsoft.com/office/drawing/2014/main" id="{91B651AD-1F4F-0EBD-5F48-488318B40720}"/>
              </a:ext>
            </a:extLst>
          </p:cNvPr>
          <p:cNvSpPr txBox="1"/>
          <p:nvPr/>
        </p:nvSpPr>
        <p:spPr>
          <a:xfrm>
            <a:off x="4426206" y="5270698"/>
            <a:ext cx="1764677" cy="369332"/>
          </a:xfrm>
          <a:prstGeom prst="rect">
            <a:avLst/>
          </a:prstGeom>
          <a:noFill/>
        </p:spPr>
        <p:txBody>
          <a:bodyPr wrap="square" rtlCol="0">
            <a:spAutoFit/>
          </a:bodyPr>
          <a:lstStyle/>
          <a:p>
            <a:pPr algn="ctr"/>
            <a:r>
              <a:rPr lang="sv-SE" dirty="0"/>
              <a:t>Frys</a:t>
            </a:r>
          </a:p>
        </p:txBody>
      </p:sp>
      <p:sp>
        <p:nvSpPr>
          <p:cNvPr id="23" name="Content Placeholder 2">
            <a:extLst>
              <a:ext uri="{FF2B5EF4-FFF2-40B4-BE49-F238E27FC236}">
                <a16:creationId xmlns:a16="http://schemas.microsoft.com/office/drawing/2014/main" id="{8F32F3DA-464C-40BD-BDF3-6353C1F29A6E}"/>
              </a:ext>
            </a:extLst>
          </p:cNvPr>
          <p:cNvSpPr txBox="1">
            <a:spLocks/>
          </p:cNvSpPr>
          <p:nvPr/>
        </p:nvSpPr>
        <p:spPr>
          <a:xfrm>
            <a:off x="628650" y="5976668"/>
            <a:ext cx="5440982" cy="2822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Att vara defensiv innebär att du blir mindre öppen och mer självupptagen. Det kan ofta resultera i en upplevelse av stress i kroppen, vilket både du och andra kan märka, även om reaktionen kanske är omedveten.</a:t>
            </a:r>
          </a:p>
          <a:p>
            <a:pPr marL="0" indent="0">
              <a:lnSpc>
                <a:spcPct val="140000"/>
              </a:lnSpc>
              <a:spcBef>
                <a:spcPts val="0"/>
              </a:spcBef>
              <a:buFont typeface="Arial" panose="020B0604020202020204" pitchFamily="34" charset="0"/>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För att utveckla ett öppet förhållningssätt kan du aktivt välja att vara nyfiken när du inser att du blir defensiv. Samtidigt kan du öva på att öka medvetenheten om tecken på stress i din kropp. Ta ett djupt andetag och reflektera över varför du känner dig defensiv. Detta övar inte bara din förmåga att hantera </a:t>
            </a:r>
            <a:r>
              <a:rPr lang="sv-SE" sz="1200" dirty="0" err="1">
                <a:latin typeface="Lato" panose="020F0502020204030203" pitchFamily="34" charset="0"/>
                <a:ea typeface="Lato" panose="020F0502020204030203" pitchFamily="34" charset="0"/>
                <a:cs typeface="Lato" panose="020F0502020204030203" pitchFamily="34" charset="0"/>
              </a:rPr>
              <a:t>defensivitet</a:t>
            </a:r>
            <a:r>
              <a:rPr lang="sv-SE" sz="1200" dirty="0">
                <a:latin typeface="Lato" panose="020F0502020204030203" pitchFamily="34" charset="0"/>
                <a:ea typeface="Lato" panose="020F0502020204030203" pitchFamily="34" charset="0"/>
                <a:cs typeface="Lato" panose="020F0502020204030203" pitchFamily="34" charset="0"/>
              </a:rPr>
              <a:t> utan ger också insikt i de underliggande orsakerna till din reaktion.</a:t>
            </a:r>
            <a:endParaRPr lang="sv-SE" sz="1200" i="1" dirty="0">
              <a:latin typeface="Lato" panose="020F0502020204030203" pitchFamily="34" charset="0"/>
              <a:ea typeface="Lato" panose="020F0502020204030203" pitchFamily="34" charset="0"/>
              <a:cs typeface="Lato" panose="020F0502020204030203" pitchFamily="34" charset="0"/>
            </a:endParaRPr>
          </a:p>
        </p:txBody>
      </p:sp>
      <p:sp>
        <p:nvSpPr>
          <p:cNvPr id="4" name="Triangle 3">
            <a:extLst>
              <a:ext uri="{FF2B5EF4-FFF2-40B4-BE49-F238E27FC236}">
                <a16:creationId xmlns:a16="http://schemas.microsoft.com/office/drawing/2014/main" id="{370F749B-353A-8191-41AB-B092A5DFF111}"/>
              </a:ext>
            </a:extLst>
          </p:cNvPr>
          <p:cNvSpPr/>
          <p:nvPr/>
        </p:nvSpPr>
        <p:spPr>
          <a:xfrm rot="10800000">
            <a:off x="0" y="-1"/>
            <a:ext cx="6858000" cy="2358887"/>
          </a:xfrm>
          <a:prstGeom prst="triangle">
            <a:avLst>
              <a:gd name="adj" fmla="val 0"/>
            </a:avLst>
          </a:prstGeom>
          <a:solidFill>
            <a:srgbClr val="76937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ctangle 5">
            <a:extLst>
              <a:ext uri="{FF2B5EF4-FFF2-40B4-BE49-F238E27FC236}">
                <a16:creationId xmlns:a16="http://schemas.microsoft.com/office/drawing/2014/main" id="{2030D22D-B7E0-BF81-0FFC-30789544493D}"/>
              </a:ext>
            </a:extLst>
          </p:cNvPr>
          <p:cNvSpPr/>
          <p:nvPr/>
        </p:nvSpPr>
        <p:spPr>
          <a:xfrm>
            <a:off x="0" y="789147"/>
            <a:ext cx="5167641" cy="96884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Öppenhet</a:t>
            </a:r>
            <a:endParaRPr lang="en-AU" sz="4000" dirty="0">
              <a:solidFill>
                <a:schemeClr val="tx1"/>
              </a:solidFill>
              <a:latin typeface="Bebas Neue Pro SmE Bk" panose="020B0406020202050201" pitchFamily="34" charset="77"/>
            </a:endParaRPr>
          </a:p>
        </p:txBody>
      </p:sp>
    </p:spTree>
    <p:extLst>
      <p:ext uri="{BB962C8B-B14F-4D97-AF65-F5344CB8AC3E}">
        <p14:creationId xmlns:p14="http://schemas.microsoft.com/office/powerpoint/2010/main" val="2014668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13" name="Content Placeholder 2">
            <a:extLst>
              <a:ext uri="{FF2B5EF4-FFF2-40B4-BE49-F238E27FC236}">
                <a16:creationId xmlns:a16="http://schemas.microsoft.com/office/drawing/2014/main" id="{7865FD4D-06EA-A1DB-1159-6F4E6AA7F632}"/>
              </a:ext>
            </a:extLst>
          </p:cNvPr>
          <p:cNvSpPr txBox="1">
            <a:spLocks/>
          </p:cNvSpPr>
          <p:nvPr/>
        </p:nvSpPr>
        <p:spPr>
          <a:xfrm>
            <a:off x="628650" y="2073575"/>
            <a:ext cx="5819232" cy="6618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sv-SE" sz="1200" dirty="0">
                <a:latin typeface="Lato" panose="020F0502020204030203" pitchFamily="34" charset="0"/>
                <a:ea typeface="Lato" panose="020F0502020204030203" pitchFamily="34" charset="0"/>
                <a:cs typeface="Lato" panose="020F0502020204030203" pitchFamily="34" charset="0"/>
              </a:rPr>
              <a:t>Inkludering som ett förhållningssätt i hanteringen av konflikter utgör en effektiv motvikt till marginalisering. Eftersom det kan vara utmanande att reflektera mitt i en spänd situation, föreslås följande förberedande frågor i samband med de personer du kommer att möta:</a:t>
            </a:r>
          </a:p>
          <a:p>
            <a:pPr>
              <a:lnSpc>
                <a:spcPct val="120000"/>
              </a:lnSpc>
            </a:pPr>
            <a:r>
              <a:rPr lang="sv-SE" sz="1200" dirty="0">
                <a:latin typeface="Lato" panose="020F0502020204030203" pitchFamily="34" charset="0"/>
                <a:ea typeface="Lato" panose="020F0502020204030203" pitchFamily="34" charset="0"/>
                <a:cs typeface="Lato" panose="020F0502020204030203" pitchFamily="34" charset="0"/>
              </a:rPr>
              <a:t>På vilket sätt kan den/de uppleva marginalisering?</a:t>
            </a:r>
          </a:p>
          <a:p>
            <a:pPr>
              <a:lnSpc>
                <a:spcPct val="120000"/>
              </a:lnSpc>
            </a:pPr>
            <a:r>
              <a:rPr lang="sv-SE" sz="1200" dirty="0">
                <a:latin typeface="Lato" panose="020F0502020204030203" pitchFamily="34" charset="0"/>
                <a:ea typeface="Lato" panose="020F0502020204030203" pitchFamily="34" charset="0"/>
                <a:cs typeface="Lato" panose="020F0502020204030203" pitchFamily="34" charset="0"/>
              </a:rPr>
              <a:t>På vilket sätt kan den/de känna sig begränsade?</a:t>
            </a:r>
          </a:p>
          <a:p>
            <a:pPr>
              <a:lnSpc>
                <a:spcPct val="120000"/>
              </a:lnSpc>
            </a:pPr>
            <a:r>
              <a:rPr lang="sv-SE" sz="1200" dirty="0">
                <a:latin typeface="Lato" panose="020F0502020204030203" pitchFamily="34" charset="0"/>
                <a:ea typeface="Lato" panose="020F0502020204030203" pitchFamily="34" charset="0"/>
                <a:cs typeface="Lato" panose="020F0502020204030203" pitchFamily="34" charset="0"/>
              </a:rPr>
              <a:t>Uppfattas din inställning, dina handlingar eller din roll som ensidig och begränsande?</a:t>
            </a:r>
          </a:p>
          <a:p>
            <a:pPr>
              <a:lnSpc>
                <a:spcPct val="120000"/>
              </a:lnSpc>
            </a:pPr>
            <a:r>
              <a:rPr lang="sv-SE" sz="1200" dirty="0">
                <a:latin typeface="Lato" panose="020F0502020204030203" pitchFamily="34" charset="0"/>
                <a:ea typeface="Lato" panose="020F0502020204030203" pitchFamily="34" charset="0"/>
                <a:cs typeface="Lato" panose="020F0502020204030203" pitchFamily="34" charset="0"/>
              </a:rPr>
              <a:t>Finns det någon annan som bör inkluderas i samtalet?</a:t>
            </a:r>
          </a:p>
          <a:p>
            <a:pPr>
              <a:lnSpc>
                <a:spcPct val="120000"/>
              </a:lnSpc>
            </a:pPr>
            <a:r>
              <a:rPr lang="sv-SE" sz="1200" dirty="0">
                <a:latin typeface="Lato" panose="020F0502020204030203" pitchFamily="34" charset="0"/>
                <a:ea typeface="Lato" panose="020F0502020204030203" pitchFamily="34" charset="0"/>
                <a:cs typeface="Lato" panose="020F0502020204030203" pitchFamily="34" charset="0"/>
              </a:rPr>
              <a:t>Vad kan du göra för att skapa en atmosfär av trygghet under samtalet?</a:t>
            </a:r>
          </a:p>
          <a:p>
            <a:pPr>
              <a:lnSpc>
                <a:spcPct val="120000"/>
              </a:lnSpc>
            </a:pPr>
            <a:r>
              <a:rPr lang="sv-SE" sz="1200" dirty="0">
                <a:latin typeface="Lato" panose="020F0502020204030203" pitchFamily="34" charset="0"/>
                <a:ea typeface="Lato" panose="020F0502020204030203" pitchFamily="34" charset="0"/>
                <a:cs typeface="Lato" panose="020F0502020204030203" pitchFamily="34" charset="0"/>
              </a:rPr>
              <a:t>Finns det någon del av dig själv som bedömer den andres perspektiv eller position?</a:t>
            </a:r>
          </a:p>
          <a:p>
            <a:pPr marL="0" indent="0">
              <a:lnSpc>
                <a:spcPct val="120000"/>
              </a:lnSpc>
              <a:buNone/>
            </a:pPr>
            <a:r>
              <a:rPr lang="sv-SE" sz="1200" dirty="0">
                <a:latin typeface="Lato" panose="020F0502020204030203" pitchFamily="34" charset="0"/>
                <a:ea typeface="Lato" panose="020F0502020204030203" pitchFamily="34" charset="0"/>
                <a:cs typeface="Lato" panose="020F0502020204030203" pitchFamily="34" charset="0"/>
              </a:rPr>
              <a:t>Inkludering av alla perspektiv utgör en grundläggande förutsättning för att framgångsrikt hantera spänning. Att exkludera eller marginalisera något eller någon som är involverade i en fråga riskerar att öka spänningen och eskalera konflikterna.</a:t>
            </a:r>
          </a:p>
          <a:p>
            <a:pPr marL="0" indent="0">
              <a:lnSpc>
                <a:spcPct val="120000"/>
              </a:lnSpc>
              <a:buNone/>
            </a:pPr>
            <a:r>
              <a:rPr lang="sv-SE" sz="1200" dirty="0">
                <a:latin typeface="Lato" panose="020F0502020204030203" pitchFamily="34" charset="0"/>
                <a:ea typeface="Lato" panose="020F0502020204030203" pitchFamily="34" charset="0"/>
                <a:cs typeface="Lato" panose="020F0502020204030203" pitchFamily="34" charset="0"/>
              </a:rPr>
              <a:t>För att praktisera inkludering krävs främst att du antar inställningen att det finns olika sätt att uppfatta samma verklighet. Olika perspektiv existerar, och ingen av dem är "fel" – även om ditt perspektiv skiljer sig från någon annans. Det finns sannolikt en anledning till varför de uppfattar verkligheten på ett annat sätt. Inkludering innebär i detta sammanhang att sträva efter att förstå varför de du möter tänker och känner på ett annorlunda sätt.</a:t>
            </a:r>
            <a:endParaRPr lang="sv-SE" sz="2400" i="1" dirty="0">
              <a:latin typeface="Lato" panose="020F0502020204030203" pitchFamily="34" charset="0"/>
              <a:ea typeface="Lato" panose="020F0502020204030203" pitchFamily="34" charset="0"/>
              <a:cs typeface="Lato" panose="020F0502020204030203" pitchFamily="34" charset="0"/>
            </a:endParaRPr>
          </a:p>
        </p:txBody>
      </p:sp>
      <p:sp>
        <p:nvSpPr>
          <p:cNvPr id="4" name="Triangle 3">
            <a:extLst>
              <a:ext uri="{FF2B5EF4-FFF2-40B4-BE49-F238E27FC236}">
                <a16:creationId xmlns:a16="http://schemas.microsoft.com/office/drawing/2014/main" id="{B79F400E-C1AD-7571-C02C-BAAE6BDB5CB9}"/>
              </a:ext>
            </a:extLst>
          </p:cNvPr>
          <p:cNvSpPr/>
          <p:nvPr/>
        </p:nvSpPr>
        <p:spPr>
          <a:xfrm rot="10800000">
            <a:off x="0" y="-1"/>
            <a:ext cx="6858000" cy="2358887"/>
          </a:xfrm>
          <a:prstGeom prst="triangle">
            <a:avLst>
              <a:gd name="adj" fmla="val 0"/>
            </a:avLst>
          </a:prstGeom>
          <a:solidFill>
            <a:srgbClr val="76937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ctangle 1">
            <a:extLst>
              <a:ext uri="{FF2B5EF4-FFF2-40B4-BE49-F238E27FC236}">
                <a16:creationId xmlns:a16="http://schemas.microsoft.com/office/drawing/2014/main" id="{178ACEB6-9147-6A32-0998-62E03DB397FB}"/>
              </a:ext>
            </a:extLst>
          </p:cNvPr>
          <p:cNvSpPr/>
          <p:nvPr/>
        </p:nvSpPr>
        <p:spPr>
          <a:xfrm>
            <a:off x="0" y="566157"/>
            <a:ext cx="5167641" cy="96884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Inkludering</a:t>
            </a:r>
            <a:endParaRPr lang="en-AU" sz="4000" dirty="0">
              <a:solidFill>
                <a:schemeClr val="tx1"/>
              </a:solidFill>
              <a:latin typeface="Bebas Neue Pro SmE Bk" panose="020B0406020202050201" pitchFamily="34" charset="77"/>
            </a:endParaRPr>
          </a:p>
        </p:txBody>
      </p:sp>
    </p:spTree>
    <p:extLst>
      <p:ext uri="{BB962C8B-B14F-4D97-AF65-F5344CB8AC3E}">
        <p14:creationId xmlns:p14="http://schemas.microsoft.com/office/powerpoint/2010/main" val="362590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2" name="Content Placeholder 2">
            <a:extLst>
              <a:ext uri="{FF2B5EF4-FFF2-40B4-BE49-F238E27FC236}">
                <a16:creationId xmlns:a16="http://schemas.microsoft.com/office/drawing/2014/main" id="{A5FCB3D8-18F3-7753-9826-940EF105A066}"/>
              </a:ext>
            </a:extLst>
          </p:cNvPr>
          <p:cNvSpPr txBox="1">
            <a:spLocks/>
          </p:cNvSpPr>
          <p:nvPr/>
        </p:nvSpPr>
        <p:spPr>
          <a:xfrm>
            <a:off x="628651" y="2073575"/>
            <a:ext cx="5281496" cy="50548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sv-SE" sz="1200" dirty="0">
                <a:latin typeface="Lato" panose="020F0502020204030203" pitchFamily="34" charset="0"/>
                <a:ea typeface="Lato" panose="020F0502020204030203" pitchFamily="34" charset="0"/>
                <a:cs typeface="Lato" panose="020F0502020204030203" pitchFamily="34" charset="0"/>
              </a:rPr>
              <a:t>Ömsesidig förståelse utgör motsatsen till polarisering och fragmentering, och är nödvändig för att minska spänning och de-eskalera konflikter.</a:t>
            </a:r>
          </a:p>
          <a:p>
            <a:pPr marL="0" indent="0">
              <a:lnSpc>
                <a:spcPct val="120000"/>
              </a:lnSpc>
              <a:buNone/>
            </a:pPr>
            <a:r>
              <a:rPr lang="sv-SE" sz="1200" dirty="0">
                <a:latin typeface="Lato" panose="020F0502020204030203" pitchFamily="34" charset="0"/>
                <a:ea typeface="Lato" panose="020F0502020204030203" pitchFamily="34" charset="0"/>
                <a:cs typeface="Lato" panose="020F0502020204030203" pitchFamily="34" charset="0"/>
              </a:rPr>
              <a:t>När du står inför konflikter bör du alltid sträva efter att skapa en atmosfär av trygghet för alla inblandade. Syftet med att skapa dessa trygga rum, där andra känner att de fritt kan uttrycka sina åsikter, är avgörande för att främja ömsesidig förståelse för varandras perspektiv. Om du har ansvaret för att leda ett samtal handlar det om att skapa trygghet för hela gruppen.</a:t>
            </a:r>
          </a:p>
          <a:p>
            <a:pPr marL="0" indent="0">
              <a:lnSpc>
                <a:spcPct val="120000"/>
              </a:lnSpc>
              <a:buNone/>
            </a:pPr>
            <a:r>
              <a:rPr lang="sv-SE" sz="1200" dirty="0">
                <a:latin typeface="Lato" panose="020F0502020204030203" pitchFamily="34" charset="0"/>
                <a:ea typeface="Lato" panose="020F0502020204030203" pitchFamily="34" charset="0"/>
                <a:cs typeface="Lato" panose="020F0502020204030203" pitchFamily="34" charset="0"/>
              </a:rPr>
              <a:t>Det är när en part utgår från att deras perspektiv är det enda rätta, sanna eller överlägsna jämfört med andra, som spänning ofta uppstår. När du själv är involverad i en konflikt bör du i första hand försöka förstå den andres perspektiv. Detta uppnår du främst genom aktivt lyssnande (se avsnittet om aktivt lyssnande nedan). Som medlare eller dialogledare uppmuntrar du deltagarna att försöka förstå den andres syn på problemet eller frågan.</a:t>
            </a:r>
          </a:p>
          <a:p>
            <a:pPr marL="0" indent="0">
              <a:lnSpc>
                <a:spcPct val="120000"/>
              </a:lnSpc>
              <a:buNone/>
            </a:pPr>
            <a:r>
              <a:rPr lang="sv-SE" sz="1200" dirty="0">
                <a:latin typeface="Lato" panose="020F0502020204030203" pitchFamily="34" charset="0"/>
                <a:ea typeface="Lato" panose="020F0502020204030203" pitchFamily="34" charset="0"/>
                <a:cs typeface="Lato" panose="020F0502020204030203" pitchFamily="34" charset="0"/>
              </a:rPr>
              <a:t>Dialogens syfte är att motverka polarisering, vilket inte innebär att olika perspektiv inte får existera – de kommer alltid att göra det. Det handlar snarare om att kunna acceptera att någon annan ser annorlunda på saken än du gör. Istället för att betrakta varandra som motståndare eller fiender är målet med dialog att kunna samexistera och samverka trots skillnader. Att respektera och förstå någons perspektiv betyder inte nödvändigtvis att du håller med.</a:t>
            </a:r>
          </a:p>
        </p:txBody>
      </p:sp>
      <p:sp>
        <p:nvSpPr>
          <p:cNvPr id="3" name="Triangle 2">
            <a:extLst>
              <a:ext uri="{FF2B5EF4-FFF2-40B4-BE49-F238E27FC236}">
                <a16:creationId xmlns:a16="http://schemas.microsoft.com/office/drawing/2014/main" id="{D100E31C-B78A-C101-DFEB-8047CFAA9DF5}"/>
              </a:ext>
            </a:extLst>
          </p:cNvPr>
          <p:cNvSpPr/>
          <p:nvPr/>
        </p:nvSpPr>
        <p:spPr>
          <a:xfrm rot="10800000">
            <a:off x="0" y="-1"/>
            <a:ext cx="6858000" cy="2358887"/>
          </a:xfrm>
          <a:prstGeom prst="triangle">
            <a:avLst>
              <a:gd name="adj" fmla="val 0"/>
            </a:avLst>
          </a:prstGeom>
          <a:solidFill>
            <a:srgbClr val="76937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ctangle 3">
            <a:extLst>
              <a:ext uri="{FF2B5EF4-FFF2-40B4-BE49-F238E27FC236}">
                <a16:creationId xmlns:a16="http://schemas.microsoft.com/office/drawing/2014/main" id="{8170EBDF-B7E9-1902-8545-D590B6DEAE8D}"/>
              </a:ext>
            </a:extLst>
          </p:cNvPr>
          <p:cNvSpPr/>
          <p:nvPr/>
        </p:nvSpPr>
        <p:spPr>
          <a:xfrm>
            <a:off x="0" y="739784"/>
            <a:ext cx="5167641" cy="96884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Att</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främja</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förståelse</a:t>
            </a:r>
            <a:endParaRPr lang="en-AU" sz="4000" dirty="0">
              <a:solidFill>
                <a:schemeClr val="tx1"/>
              </a:solidFill>
              <a:latin typeface="Bebas Neue Pro SmE Bk" panose="020B0406020202050201" pitchFamily="34" charset="77"/>
            </a:endParaRPr>
          </a:p>
        </p:txBody>
      </p:sp>
    </p:spTree>
    <p:extLst>
      <p:ext uri="{BB962C8B-B14F-4D97-AF65-F5344CB8AC3E}">
        <p14:creationId xmlns:p14="http://schemas.microsoft.com/office/powerpoint/2010/main" val="1007752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2" name="Content Placeholder 2">
            <a:extLst>
              <a:ext uri="{FF2B5EF4-FFF2-40B4-BE49-F238E27FC236}">
                <a16:creationId xmlns:a16="http://schemas.microsoft.com/office/drawing/2014/main" id="{A5FCB3D8-18F3-7753-9826-940EF105A066}"/>
              </a:ext>
            </a:extLst>
          </p:cNvPr>
          <p:cNvSpPr txBox="1">
            <a:spLocks/>
          </p:cNvSpPr>
          <p:nvPr/>
        </p:nvSpPr>
        <p:spPr>
          <a:xfrm>
            <a:off x="628651" y="2073575"/>
            <a:ext cx="5281496" cy="4879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lang="en-GB" sz="1200" dirty="0" err="1">
                <a:latin typeface="Lato" panose="020F0502020204030203" pitchFamily="34" charset="0"/>
                <a:ea typeface="Lato" panose="020F0502020204030203" pitchFamily="34" charset="0"/>
                <a:cs typeface="Lato" panose="020F0502020204030203" pitchFamily="34" charset="0"/>
              </a:rPr>
              <a:t>Konflikter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betraktas</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många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gånger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som</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något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entydigt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negativt</a:t>
            </a:r>
            <a:r>
              <a:rPr lang="en-GB" sz="1200" dirty="0">
                <a:latin typeface="Lato" panose="020F0502020204030203" pitchFamily="34" charset="0"/>
                <a:ea typeface="Lato" panose="020F0502020204030203" pitchFamily="34" charset="0"/>
                <a:cs typeface="Lato" panose="020F0502020204030203" pitchFamily="34" charset="0"/>
              </a:rPr>
              <a:t>, men </a:t>
            </a:r>
            <a:r>
              <a:rPr lang="en-GB" sz="1200" dirty="0" err="1">
                <a:latin typeface="Lato" panose="020F0502020204030203" pitchFamily="34" charset="0"/>
                <a:ea typeface="Lato" panose="020F0502020204030203" pitchFamily="34" charset="0"/>
                <a:cs typeface="Lato" panose="020F0502020204030203" pitchFamily="34" charset="0"/>
              </a:rPr>
              <a:t>konflikter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kan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fungera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som</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positiv</a:t>
            </a:r>
            <a:r>
              <a:rPr lang="en-GB" sz="1200" dirty="0">
                <a:latin typeface="Lato" panose="020F0502020204030203" pitchFamily="34" charset="0"/>
                <a:ea typeface="Lato" panose="020F0502020204030203" pitchFamily="34" charset="0"/>
                <a:cs typeface="Lato" panose="020F0502020204030203" pitchFamily="34" charset="0"/>
              </a:rPr>
              <a:t> kraft för </a:t>
            </a:r>
            <a:r>
              <a:rPr lang="en-GB" sz="1200" dirty="0" err="1">
                <a:latin typeface="Lato" panose="020F0502020204030203" pitchFamily="34" charset="0"/>
                <a:ea typeface="Lato" panose="020F0502020204030203" pitchFamily="34" charset="0"/>
                <a:cs typeface="Lato" panose="020F0502020204030203" pitchFamily="34" charset="0"/>
              </a:rPr>
              <a:t>välbehövliga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förändringar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Hur</a:t>
            </a:r>
            <a:r>
              <a:rPr lang="en-GB" sz="1200" dirty="0">
                <a:latin typeface="Lato" panose="020F0502020204030203" pitchFamily="34" charset="0"/>
                <a:ea typeface="Lato" panose="020F0502020204030203" pitchFamily="34" charset="0"/>
                <a:cs typeface="Lato" panose="020F0502020204030203" pitchFamily="34" charset="0"/>
              </a:rPr>
              <a:t> du </a:t>
            </a:r>
            <a:r>
              <a:rPr lang="en-GB" sz="1200" dirty="0" err="1">
                <a:latin typeface="Lato" panose="020F0502020204030203" pitchFamily="34" charset="0"/>
                <a:ea typeface="Lato" panose="020F0502020204030203" pitchFamily="34" charset="0"/>
                <a:cs typeface="Lato" panose="020F0502020204030203" pitchFamily="34" charset="0"/>
              </a:rPr>
              <a:t>som</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dialogdesigner</a:t>
            </a:r>
            <a:r>
              <a:rPr lang="en-GB" sz="1200" dirty="0">
                <a:latin typeface="Lato" panose="020F0502020204030203" pitchFamily="34" charset="0"/>
                <a:ea typeface="Lato" panose="020F0502020204030203" pitchFamily="34" charset="0"/>
                <a:cs typeface="Lato" panose="020F0502020204030203" pitchFamily="34" charset="0"/>
              </a:rPr>
              <a:t>, facilitator </a:t>
            </a:r>
            <a:r>
              <a:rPr lang="en-GB" sz="1200" dirty="0" err="1">
                <a:latin typeface="Lato" panose="020F0502020204030203" pitchFamily="34" charset="0"/>
                <a:ea typeface="Lato" panose="020F0502020204030203" pitchFamily="34" charset="0"/>
                <a:cs typeface="Lato" panose="020F0502020204030203" pitchFamily="34" charset="0"/>
              </a:rPr>
              <a:t>eller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medlare</a:t>
            </a:r>
            <a:r>
              <a:rPr lang="en-GB" sz="1200" dirty="0">
                <a:latin typeface="Lato" panose="020F0502020204030203" pitchFamily="34" charset="0"/>
                <a:ea typeface="Lato" panose="020F0502020204030203" pitchFamily="34" charset="0"/>
                <a:cs typeface="Lato" panose="020F0502020204030203" pitchFamily="34" charset="0"/>
              </a:rPr>
              <a:t> ser </a:t>
            </a:r>
            <a:r>
              <a:rPr lang="en-GB" sz="1200" dirty="0" err="1">
                <a:latin typeface="Lato" panose="020F0502020204030203" pitchFamily="34" charset="0"/>
                <a:ea typeface="Lato" panose="020F0502020204030203" pitchFamily="34" charset="0"/>
                <a:cs typeface="Lato" panose="020F0502020204030203" pitchFamily="34" charset="0"/>
              </a:rPr>
              <a:t>på</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konflikter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är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avgörande</a:t>
            </a:r>
            <a:r>
              <a:rPr lang="en-GB" sz="1200" dirty="0">
                <a:latin typeface="Lato" panose="020F0502020204030203" pitchFamily="34" charset="0"/>
                <a:ea typeface="Lato" panose="020F0502020204030203" pitchFamily="34" charset="0"/>
                <a:cs typeface="Lato" panose="020F0502020204030203" pitchFamily="34" charset="0"/>
              </a:rPr>
              <a:t> för </a:t>
            </a:r>
            <a:r>
              <a:rPr lang="en-GB" sz="1200" dirty="0" err="1">
                <a:latin typeface="Lato" panose="020F0502020204030203" pitchFamily="34" charset="0"/>
                <a:ea typeface="Lato" panose="020F0502020204030203" pitchFamily="34" charset="0"/>
                <a:cs typeface="Lato" panose="020F0502020204030203" pitchFamily="34" charset="0"/>
              </a:rPr>
              <a:t>att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detta</a:t>
            </a:r>
            <a:r>
              <a:rPr lang="en-GB" sz="1200" dirty="0">
                <a:latin typeface="Lato" panose="020F0502020204030203" pitchFamily="34" charset="0"/>
                <a:ea typeface="Lato" panose="020F0502020204030203" pitchFamily="34" charset="0"/>
                <a:cs typeface="Lato" panose="020F0502020204030203" pitchFamily="34" charset="0"/>
              </a:rPr>
              <a:t> ska </a:t>
            </a:r>
            <a:r>
              <a:rPr lang="en-GB" sz="1200" dirty="0" err="1">
                <a:latin typeface="Lato" panose="020F0502020204030203" pitchFamily="34" charset="0"/>
                <a:ea typeface="Lato" panose="020F0502020204030203" pitchFamily="34" charset="0"/>
                <a:cs typeface="Lato" panose="020F0502020204030203" pitchFamily="34" charset="0"/>
              </a:rPr>
              <a:t>vara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möjligt</a:t>
            </a:r>
            <a:r>
              <a:rPr lang="en-GB" sz="1200" dirty="0">
                <a:latin typeface="Lato" panose="020F0502020204030203" pitchFamily="34" charset="0"/>
                <a:ea typeface="Lato" panose="020F0502020204030203" pitchFamily="34" charset="0"/>
                <a:cs typeface="Lato" panose="020F0502020204030203" pitchFamily="34" charset="0"/>
              </a:rPr>
              <a:t>.</a:t>
            </a:r>
          </a:p>
          <a:p>
            <a:pPr marL="0" indent="0">
              <a:lnSpc>
                <a:spcPct val="140000"/>
              </a:lnSpc>
              <a:buNone/>
            </a:pPr>
            <a:r>
              <a:rPr lang="en-GB" sz="1200" b="1" dirty="0" err="1">
                <a:latin typeface="Lato" panose="020F0502020204030203" pitchFamily="34" charset="0"/>
                <a:ea typeface="Lato" panose="020F0502020204030203" pitchFamily="34" charset="0"/>
                <a:cs typeface="Lato" panose="020F0502020204030203" pitchFamily="34" charset="0"/>
              </a:rPr>
              <a:t>Konflikter</a:t>
            </a:r>
            <a:r>
              <a:rPr lang="en-GB" sz="1200" b="1" dirty="0">
                <a:latin typeface="Lato" panose="020F0502020204030203" pitchFamily="34" charset="0"/>
                <a:ea typeface="Lato" panose="020F0502020204030203" pitchFamily="34" charset="0"/>
                <a:cs typeface="Lato" panose="020F0502020204030203" pitchFamily="34" charset="0"/>
              </a:rPr>
              <a:t> </a:t>
            </a:r>
            <a:r>
              <a:rPr lang="en-GB" sz="1200" b="1" dirty="0" err="1">
                <a:latin typeface="Lato" panose="020F0502020204030203" pitchFamily="34" charset="0"/>
                <a:ea typeface="Lato" panose="020F0502020204030203" pitchFamily="34" charset="0"/>
                <a:cs typeface="Lato" panose="020F0502020204030203" pitchFamily="34" charset="0"/>
              </a:rPr>
              <a:t>som</a:t>
            </a:r>
            <a:r>
              <a:rPr lang="en-GB" sz="1200" b="1" dirty="0">
                <a:latin typeface="Lato" panose="020F0502020204030203" pitchFamily="34" charset="0"/>
                <a:ea typeface="Lato" panose="020F0502020204030203" pitchFamily="34" charset="0"/>
                <a:cs typeface="Lato" panose="020F0502020204030203" pitchFamily="34" charset="0"/>
              </a:rPr>
              <a:t> </a:t>
            </a:r>
            <a:r>
              <a:rPr lang="en-GB" sz="1200" b="1" dirty="0" err="1">
                <a:latin typeface="Lato" panose="020F0502020204030203" pitchFamily="34" charset="0"/>
                <a:ea typeface="Lato" panose="020F0502020204030203" pitchFamily="34" charset="0"/>
                <a:cs typeface="Lato" panose="020F0502020204030203" pitchFamily="34" charset="0"/>
              </a:rPr>
              <a:t>en</a:t>
            </a:r>
            <a:r>
              <a:rPr lang="en-GB" sz="1200" b="1" dirty="0">
                <a:latin typeface="Lato" panose="020F0502020204030203" pitchFamily="34" charset="0"/>
                <a:ea typeface="Lato" panose="020F0502020204030203" pitchFamily="34" charset="0"/>
                <a:cs typeface="Lato" panose="020F0502020204030203" pitchFamily="34" charset="0"/>
              </a:rPr>
              <a:t> </a:t>
            </a:r>
            <a:r>
              <a:rPr lang="en-GB" sz="1200" b="1" dirty="0" err="1">
                <a:latin typeface="Lato" panose="020F0502020204030203" pitchFamily="34" charset="0"/>
                <a:ea typeface="Lato" panose="020F0502020204030203" pitchFamily="34" charset="0"/>
                <a:cs typeface="Lato" panose="020F0502020204030203" pitchFamily="34" charset="0"/>
              </a:rPr>
              <a:t>positiv</a:t>
            </a:r>
            <a:r>
              <a:rPr lang="en-GB" sz="1200" b="1" dirty="0">
                <a:latin typeface="Lato" panose="020F0502020204030203" pitchFamily="34" charset="0"/>
                <a:ea typeface="Lato" panose="020F0502020204030203" pitchFamily="34" charset="0"/>
                <a:cs typeface="Lato" panose="020F0502020204030203" pitchFamily="34" charset="0"/>
              </a:rPr>
              <a:t> kraft</a:t>
            </a:r>
          </a:p>
          <a:p>
            <a:pPr marL="0" indent="0">
              <a:lnSpc>
                <a:spcPct val="140000"/>
              </a:lnSpc>
              <a:buNone/>
            </a:pPr>
            <a:r>
              <a:rPr lang="en-GB" sz="1200" dirty="0" err="1">
                <a:latin typeface="Lato" panose="020F0502020204030203" pitchFamily="34" charset="0"/>
                <a:ea typeface="Lato" panose="020F0502020204030203" pitchFamily="34" charset="0"/>
                <a:cs typeface="Lato" panose="020F0502020204030203" pitchFamily="34" charset="0"/>
              </a:rPr>
              <a:t>Givetvis</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kan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konflikter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vara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destruktiva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och</a:t>
            </a:r>
            <a:r>
              <a:rPr lang="en-GB" sz="1200" dirty="0">
                <a:latin typeface="Lato" panose="020F0502020204030203" pitchFamily="34" charset="0"/>
                <a:ea typeface="Lato" panose="020F0502020204030203" pitchFamily="34" charset="0"/>
                <a:cs typeface="Lato" panose="020F0502020204030203" pitchFamily="34" charset="0"/>
              </a:rPr>
              <a:t> till </a:t>
            </a:r>
            <a:r>
              <a:rPr lang="en-GB" sz="1200" dirty="0" err="1">
                <a:latin typeface="Lato" panose="020F0502020204030203" pitchFamily="34" charset="0"/>
                <a:ea typeface="Lato" panose="020F0502020204030203" pitchFamily="34" charset="0"/>
                <a:cs typeface="Lato" panose="020F0502020204030203" pitchFamily="34" charset="0"/>
              </a:rPr>
              <a:t>och</a:t>
            </a:r>
            <a:r>
              <a:rPr lang="en-GB" sz="1200" dirty="0">
                <a:latin typeface="Lato" panose="020F0502020204030203" pitchFamily="34" charset="0"/>
                <a:ea typeface="Lato" panose="020F0502020204030203" pitchFamily="34" charset="0"/>
                <a:cs typeface="Lato" panose="020F0502020204030203" pitchFamily="34" charset="0"/>
              </a:rPr>
              <a:t> med </a:t>
            </a:r>
            <a:r>
              <a:rPr lang="en-GB" sz="1200" dirty="0" err="1">
                <a:latin typeface="Lato" panose="020F0502020204030203" pitchFamily="34" charset="0"/>
                <a:ea typeface="Lato" panose="020F0502020204030203" pitchFamily="34" charset="0"/>
                <a:cs typeface="Lato" panose="020F0502020204030203" pitchFamily="34" charset="0"/>
              </a:rPr>
              <a:t>skadliga</a:t>
            </a:r>
            <a:r>
              <a:rPr lang="en-GB" sz="1200" dirty="0">
                <a:latin typeface="Lato" panose="020F0502020204030203" pitchFamily="34" charset="0"/>
                <a:ea typeface="Lato" panose="020F0502020204030203" pitchFamily="34" charset="0"/>
                <a:cs typeface="Lato" panose="020F0502020204030203" pitchFamily="34" charset="0"/>
              </a:rPr>
              <a:t>, men </a:t>
            </a:r>
            <a:r>
              <a:rPr lang="en-GB" sz="1200" dirty="0" err="1">
                <a:latin typeface="Lato" panose="020F0502020204030203" pitchFamily="34" charset="0"/>
                <a:ea typeface="Lato" panose="020F0502020204030203" pitchFamily="34" charset="0"/>
                <a:cs typeface="Lato" panose="020F0502020204030203" pitchFamily="34" charset="0"/>
              </a:rPr>
              <a:t>konflikter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behöver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inte</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nödvändigtvis</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vara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negativa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Istället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kan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konflikter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fungera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som</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positiv</a:t>
            </a:r>
            <a:r>
              <a:rPr lang="en-GB" sz="1200" dirty="0">
                <a:latin typeface="Lato" panose="020F0502020204030203" pitchFamily="34" charset="0"/>
                <a:ea typeface="Lato" panose="020F0502020204030203" pitchFamily="34" charset="0"/>
                <a:cs typeface="Lato" panose="020F0502020204030203" pitchFamily="34" charset="0"/>
              </a:rPr>
              <a:t> kraft för </a:t>
            </a:r>
            <a:r>
              <a:rPr lang="en-GB" sz="1200" dirty="0" err="1">
                <a:latin typeface="Lato" panose="020F0502020204030203" pitchFamily="34" charset="0"/>
                <a:ea typeface="Lato" panose="020F0502020204030203" pitchFamily="34" charset="0"/>
                <a:cs typeface="Lato" panose="020F0502020204030203" pitchFamily="34" charset="0"/>
              </a:rPr>
              <a:t>välbehövliga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förändringar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förutsatt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att</a:t>
            </a:r>
            <a:r>
              <a:rPr lang="en-GB" sz="1200" dirty="0">
                <a:latin typeface="Lato" panose="020F0502020204030203" pitchFamily="34" charset="0"/>
                <a:ea typeface="Lato" panose="020F0502020204030203" pitchFamily="34" charset="0"/>
                <a:cs typeface="Lato" panose="020F0502020204030203" pitchFamily="34" charset="0"/>
              </a:rPr>
              <a:t> de </a:t>
            </a:r>
            <a:r>
              <a:rPr lang="en-GB" sz="1200" dirty="0" err="1">
                <a:latin typeface="Lato" panose="020F0502020204030203" pitchFamily="34" charset="0"/>
                <a:ea typeface="Lato" panose="020F0502020204030203" pitchFamily="34" charset="0"/>
                <a:cs typeface="Lato" panose="020F0502020204030203" pitchFamily="34" charset="0"/>
              </a:rPr>
              <a:t>hanteras</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på</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ett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ändamålsenligt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sätt</a:t>
            </a:r>
            <a:r>
              <a:rPr lang="en-GB" sz="1200" dirty="0">
                <a:latin typeface="Lato" panose="020F0502020204030203" pitchFamily="34" charset="0"/>
                <a:ea typeface="Lato" panose="020F0502020204030203" pitchFamily="34" charset="0"/>
                <a:cs typeface="Lato" panose="020F0502020204030203" pitchFamily="34" charset="0"/>
              </a:rPr>
              <a:t>. Om </a:t>
            </a:r>
            <a:r>
              <a:rPr lang="en-GB" sz="1200" dirty="0" err="1">
                <a:latin typeface="Lato" panose="020F0502020204030203" pitchFamily="34" charset="0"/>
                <a:ea typeface="Lato" panose="020F0502020204030203" pitchFamily="34" charset="0"/>
                <a:cs typeface="Lato" panose="020F0502020204030203" pitchFamily="34" charset="0"/>
              </a:rPr>
              <a:t>ett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perspektiv</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på</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något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sätt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marginaliseras</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och</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inte</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tas</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på</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allvar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eller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inte</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deltar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fullt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ut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i</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samtalet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finns</a:t>
            </a:r>
            <a:r>
              <a:rPr lang="en-GB" sz="1200" dirty="0">
                <a:latin typeface="Lato" panose="020F0502020204030203" pitchFamily="34" charset="0"/>
                <a:ea typeface="Lato" panose="020F0502020204030203" pitchFamily="34" charset="0"/>
                <a:cs typeface="Lato" panose="020F0502020204030203" pitchFamily="34" charset="0"/>
              </a:rPr>
              <a:t> det </a:t>
            </a:r>
            <a:r>
              <a:rPr lang="en-GB" sz="1200" dirty="0" err="1">
                <a:latin typeface="Lato" panose="020F0502020204030203" pitchFamily="34" charset="0"/>
                <a:ea typeface="Lato" panose="020F0502020204030203" pitchFamily="34" charset="0"/>
                <a:cs typeface="Lato" panose="020F0502020204030203" pitchFamily="34" charset="0"/>
              </a:rPr>
              <a:t>en</a:t>
            </a:r>
            <a:r>
              <a:rPr lang="en-GB" sz="1200" dirty="0">
                <a:latin typeface="Lato" panose="020F0502020204030203" pitchFamily="34" charset="0"/>
                <a:ea typeface="Lato" panose="020F0502020204030203" pitchFamily="34" charset="0"/>
                <a:cs typeface="Lato" panose="020F0502020204030203" pitchFamily="34" charset="0"/>
              </a:rPr>
              <a:t> risk </a:t>
            </a:r>
            <a:r>
              <a:rPr lang="en-GB" sz="1200" dirty="0" err="1">
                <a:latin typeface="Lato" panose="020F0502020204030203" pitchFamily="34" charset="0"/>
                <a:ea typeface="Lato" panose="020F0502020204030203" pitchFamily="34" charset="0"/>
                <a:cs typeface="Lato" panose="020F0502020204030203" pitchFamily="34" charset="0"/>
              </a:rPr>
              <a:t>att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spänningen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mellan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olika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kontrasterande</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perspektiv</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eskalerar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och</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att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destruktiva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konflikter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uppstår</a:t>
            </a:r>
            <a:r>
              <a:rPr lang="en-GB" sz="1200" dirty="0">
                <a:latin typeface="Lato" panose="020F0502020204030203" pitchFamily="34" charset="0"/>
                <a:ea typeface="Lato" panose="020F0502020204030203" pitchFamily="34" charset="0"/>
                <a:cs typeface="Lato" panose="020F0502020204030203" pitchFamily="34" charset="0"/>
              </a:rPr>
              <a:t>. Du </a:t>
            </a:r>
            <a:r>
              <a:rPr lang="en-GB" sz="1200" dirty="0" err="1">
                <a:latin typeface="Lato" panose="020F0502020204030203" pitchFamily="34" charset="0"/>
                <a:ea typeface="Lato" panose="020F0502020204030203" pitchFamily="34" charset="0"/>
                <a:cs typeface="Lato" panose="020F0502020204030203" pitchFamily="34" charset="0"/>
              </a:rPr>
              <a:t>kan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skapa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trygg</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och</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konstruktiv</a:t>
            </a:r>
            <a:r>
              <a:rPr lang="en-GB" sz="1200" dirty="0">
                <a:latin typeface="Lato" panose="020F0502020204030203" pitchFamily="34" charset="0"/>
                <a:ea typeface="Lato" panose="020F0502020204030203" pitchFamily="34" charset="0"/>
                <a:cs typeface="Lato" panose="020F0502020204030203" pitchFamily="34" charset="0"/>
              </a:rPr>
              <a:t> plats för </a:t>
            </a:r>
            <a:r>
              <a:rPr lang="en-GB" sz="1200" dirty="0" err="1">
                <a:latin typeface="Lato" panose="020F0502020204030203" pitchFamily="34" charset="0"/>
                <a:ea typeface="Lato" panose="020F0502020204030203" pitchFamily="34" charset="0"/>
                <a:cs typeface="Lato" panose="020F0502020204030203" pitchFamily="34" charset="0"/>
              </a:rPr>
              <a:t>konflikter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att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utspela</a:t>
            </a:r>
            <a:r>
              <a:rPr lang="en-GB" sz="1200" dirty="0">
                <a:latin typeface="Lato" panose="020F0502020204030203" pitchFamily="34" charset="0"/>
                <a:ea typeface="Lato" panose="020F0502020204030203" pitchFamily="34" charset="0"/>
                <a:cs typeface="Lato" panose="020F0502020204030203" pitchFamily="34" charset="0"/>
              </a:rPr>
              <a:t> sig </a:t>
            </a:r>
            <a:r>
              <a:rPr lang="en-GB" sz="1200" dirty="0" err="1">
                <a:latin typeface="Lato" panose="020F0502020204030203" pitchFamily="34" charset="0"/>
                <a:ea typeface="Lato" panose="020F0502020204030203" pitchFamily="34" charset="0"/>
                <a:cs typeface="Lato" panose="020F0502020204030203" pitchFamily="34" charset="0"/>
              </a:rPr>
              <a:t>på</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vilket</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är</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förutsättning</a:t>
            </a:r>
            <a:r>
              <a:rPr lang="en-GB" sz="1200" dirty="0">
                <a:latin typeface="Lato" panose="020F0502020204030203" pitchFamily="34" charset="0"/>
                <a:ea typeface="Lato" panose="020F0502020204030203" pitchFamily="34" charset="0"/>
                <a:cs typeface="Lato" panose="020F0502020204030203" pitchFamily="34" charset="0"/>
              </a:rPr>
              <a:t> för </a:t>
            </a:r>
            <a:r>
              <a:rPr lang="en-GB" sz="1200" dirty="0" err="1">
                <a:latin typeface="Lato" panose="020F0502020204030203" pitchFamily="34" charset="0"/>
                <a:ea typeface="Lato" panose="020F0502020204030203" pitchFamily="34" charset="0"/>
                <a:cs typeface="Lato" panose="020F0502020204030203" pitchFamily="34" charset="0"/>
              </a:rPr>
              <a:t>att</a:t>
            </a:r>
            <a:r>
              <a:rPr lang="en-GB" sz="1200" dirty="0">
                <a:latin typeface="Lato" panose="020F0502020204030203" pitchFamily="34" charset="0"/>
                <a:ea typeface="Lato" panose="020F0502020204030203" pitchFamily="34" charset="0"/>
                <a:cs typeface="Lato" panose="020F0502020204030203" pitchFamily="34" charset="0"/>
              </a:rPr>
              <a:t> de ska </a:t>
            </a:r>
            <a:r>
              <a:rPr lang="en-GB" sz="1200" dirty="0" err="1">
                <a:latin typeface="Lato" panose="020F0502020204030203" pitchFamily="34" charset="0"/>
                <a:ea typeface="Lato" panose="020F0502020204030203" pitchFamily="34" charset="0"/>
                <a:cs typeface="Lato" panose="020F0502020204030203" pitchFamily="34" charset="0"/>
              </a:rPr>
              <a:t>kunna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verka</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som</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en</a:t>
            </a:r>
            <a:r>
              <a:rPr lang="en-GB" sz="1200" dirty="0">
                <a:latin typeface="Lato" panose="020F0502020204030203" pitchFamily="34" charset="0"/>
                <a:ea typeface="Lato" panose="020F0502020204030203" pitchFamily="34" charset="0"/>
                <a:cs typeface="Lato" panose="020F0502020204030203" pitchFamily="34" charset="0"/>
              </a:rPr>
              <a:t> </a:t>
            </a:r>
            <a:r>
              <a:rPr lang="en-GB" sz="1200" dirty="0" err="1">
                <a:latin typeface="Lato" panose="020F0502020204030203" pitchFamily="34" charset="0"/>
                <a:ea typeface="Lato" panose="020F0502020204030203" pitchFamily="34" charset="0"/>
                <a:cs typeface="Lato" panose="020F0502020204030203" pitchFamily="34" charset="0"/>
              </a:rPr>
              <a:t>positiv</a:t>
            </a:r>
            <a:r>
              <a:rPr lang="en-GB" sz="1200" dirty="0">
                <a:latin typeface="Lato" panose="020F0502020204030203" pitchFamily="34" charset="0"/>
                <a:ea typeface="Lato" panose="020F0502020204030203" pitchFamily="34" charset="0"/>
                <a:cs typeface="Lato" panose="020F0502020204030203" pitchFamily="34" charset="0"/>
              </a:rPr>
              <a:t> kraft.</a:t>
            </a:r>
            <a:endParaRPr lang="en-SE" sz="1200" dirty="0">
              <a:latin typeface="Lato" panose="020F0502020204030203" pitchFamily="34" charset="0"/>
              <a:ea typeface="Lato" panose="020F0502020204030203" pitchFamily="34" charset="0"/>
              <a:cs typeface="Lato" panose="020F0502020204030203" pitchFamily="34" charset="0"/>
            </a:endParaRPr>
          </a:p>
        </p:txBody>
      </p:sp>
      <p:sp>
        <p:nvSpPr>
          <p:cNvPr id="3" name="Triangle 2">
            <a:extLst>
              <a:ext uri="{FF2B5EF4-FFF2-40B4-BE49-F238E27FC236}">
                <a16:creationId xmlns:a16="http://schemas.microsoft.com/office/drawing/2014/main" id="{23C330EC-FB8E-6790-54EA-B6F3D95F87A0}"/>
              </a:ext>
            </a:extLst>
          </p:cNvPr>
          <p:cNvSpPr/>
          <p:nvPr/>
        </p:nvSpPr>
        <p:spPr>
          <a:xfrm rot="10800000">
            <a:off x="0" y="-1"/>
            <a:ext cx="6858000" cy="2358887"/>
          </a:xfrm>
          <a:prstGeom prst="triangle">
            <a:avLst>
              <a:gd name="adj" fmla="val 0"/>
            </a:avLst>
          </a:prstGeom>
          <a:solidFill>
            <a:srgbClr val="76937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4">
            <a:extLst>
              <a:ext uri="{FF2B5EF4-FFF2-40B4-BE49-F238E27FC236}">
                <a16:creationId xmlns:a16="http://schemas.microsoft.com/office/drawing/2014/main" id="{A43D369A-9ECB-84F0-36E3-B34ABDF6E066}"/>
              </a:ext>
            </a:extLst>
          </p:cNvPr>
          <p:cNvSpPr/>
          <p:nvPr/>
        </p:nvSpPr>
        <p:spPr>
          <a:xfrm>
            <a:off x="0" y="739784"/>
            <a:ext cx="5167641" cy="96884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En</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positiv</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konfliktsyn</a:t>
            </a:r>
            <a:endParaRPr lang="en-AU" sz="4000" dirty="0">
              <a:solidFill>
                <a:schemeClr val="tx1"/>
              </a:solidFill>
              <a:latin typeface="Bebas Neue Pro SmE Bk" panose="020B0406020202050201" pitchFamily="34" charset="77"/>
            </a:endParaRPr>
          </a:p>
        </p:txBody>
      </p:sp>
    </p:spTree>
    <p:extLst>
      <p:ext uri="{BB962C8B-B14F-4D97-AF65-F5344CB8AC3E}">
        <p14:creationId xmlns:p14="http://schemas.microsoft.com/office/powerpoint/2010/main" val="420584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45FAAC-2453-901C-DC67-723D5C169FAF}"/>
              </a:ext>
            </a:extLst>
          </p:cNvPr>
          <p:cNvSpPr/>
          <p:nvPr/>
        </p:nvSpPr>
        <p:spPr>
          <a:xfrm>
            <a:off x="384344" y="149903"/>
            <a:ext cx="699880" cy="9278910"/>
          </a:xfrm>
          <a:prstGeom prst="rect">
            <a:avLst/>
          </a:prstGeom>
          <a:solidFill>
            <a:srgbClr val="2B684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5" name="Rectangle 4">
            <a:extLst>
              <a:ext uri="{FF2B5EF4-FFF2-40B4-BE49-F238E27FC236}">
                <a16:creationId xmlns:a16="http://schemas.microsoft.com/office/drawing/2014/main" id="{A0B0B521-FED0-F769-26CB-24197F80078B}"/>
              </a:ext>
            </a:extLst>
          </p:cNvPr>
          <p:cNvSpPr/>
          <p:nvPr/>
        </p:nvSpPr>
        <p:spPr>
          <a:xfrm>
            <a:off x="0" y="613304"/>
            <a:ext cx="6473656" cy="1215496"/>
          </a:xfrm>
          <a:prstGeom prst="rect">
            <a:avLst/>
          </a:prstGeom>
          <a:solidFill>
            <a:srgbClr val="2B684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pic>
        <p:nvPicPr>
          <p:cNvPr id="6" name="Picture 5" descr="Logo&#10;&#10;Description automatically generated">
            <a:extLst>
              <a:ext uri="{FF2B5EF4-FFF2-40B4-BE49-F238E27FC236}">
                <a16:creationId xmlns:a16="http://schemas.microsoft.com/office/drawing/2014/main" id="{2CC40A56-F78A-BB3E-7701-2A60A0DAE119}"/>
              </a:ext>
            </a:extLst>
          </p:cNvPr>
          <p:cNvPicPr>
            <a:picLocks noChangeAspect="1"/>
          </p:cNvPicPr>
          <p:nvPr/>
        </p:nvPicPr>
        <p:blipFill>
          <a:blip r:embed="rId2"/>
          <a:stretch>
            <a:fillRect/>
          </a:stretch>
        </p:blipFill>
        <p:spPr>
          <a:xfrm>
            <a:off x="384344" y="9481073"/>
            <a:ext cx="1204574" cy="322581"/>
          </a:xfrm>
          <a:prstGeom prst="rect">
            <a:avLst/>
          </a:prstGeom>
        </p:spPr>
      </p:pic>
      <p:sp>
        <p:nvSpPr>
          <p:cNvPr id="2" name="Title 1">
            <a:extLst>
              <a:ext uri="{FF2B5EF4-FFF2-40B4-BE49-F238E27FC236}">
                <a16:creationId xmlns:a16="http://schemas.microsoft.com/office/drawing/2014/main" id="{1D96A101-D0FA-6BB9-08AF-D79A0B781ECA}"/>
              </a:ext>
            </a:extLst>
          </p:cNvPr>
          <p:cNvSpPr txBox="1">
            <a:spLocks/>
          </p:cNvSpPr>
          <p:nvPr/>
        </p:nvSpPr>
        <p:spPr>
          <a:xfrm>
            <a:off x="1266388" y="915052"/>
            <a:ext cx="4856905" cy="612000"/>
          </a:xfrm>
          <a:prstGeom prst="rect">
            <a:avLst/>
          </a:prstGeom>
        </p:spPr>
        <p:txBody>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4000" dirty="0">
                <a:latin typeface="Bebas Neue Pro SmE Bk" panose="020B0406020202050201" pitchFamily="34" charset="77"/>
              </a:rPr>
              <a:t>Inledning</a:t>
            </a:r>
          </a:p>
        </p:txBody>
      </p:sp>
      <p:sp>
        <p:nvSpPr>
          <p:cNvPr id="3" name="Content Placeholder 2">
            <a:extLst>
              <a:ext uri="{FF2B5EF4-FFF2-40B4-BE49-F238E27FC236}">
                <a16:creationId xmlns:a16="http://schemas.microsoft.com/office/drawing/2014/main" id="{B8EB922B-D2B2-4332-02B9-A0BEF58E6D01}"/>
              </a:ext>
            </a:extLst>
          </p:cNvPr>
          <p:cNvSpPr txBox="1">
            <a:spLocks/>
          </p:cNvSpPr>
          <p:nvPr/>
        </p:nvSpPr>
        <p:spPr>
          <a:xfrm>
            <a:off x="1468568" y="2387364"/>
            <a:ext cx="4452547" cy="6446869"/>
          </a:xfrm>
          <a:prstGeom prst="rect">
            <a:avLst/>
          </a:prstGeom>
        </p:spPr>
        <p:txBody>
          <a:bodyPr numCol="1" spcCol="360000">
            <a:no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buNone/>
            </a:pPr>
            <a:r>
              <a:rPr lang="sv-SE" sz="1200" dirty="0">
                <a:effectLst/>
                <a:latin typeface="Lato" panose="020F0502020204030203" pitchFamily="34" charset="0"/>
                <a:ea typeface="Lato" panose="020F0502020204030203" pitchFamily="34" charset="0"/>
                <a:cs typeface="Lato" panose="020F0502020204030203" pitchFamily="34" charset="0"/>
              </a:rPr>
              <a:t>Du som är anställd på </a:t>
            </a:r>
            <a:r>
              <a:rPr lang="sv-SE" sz="1200" dirty="0">
                <a:latin typeface="Lato" panose="020F0502020204030203" pitchFamily="34" charset="0"/>
                <a:ea typeface="Lato" panose="020F0502020204030203" pitchFamily="34" charset="0"/>
                <a:cs typeface="Lato" panose="020F0502020204030203" pitchFamily="34" charset="0"/>
              </a:rPr>
              <a:t>en myndighet</a:t>
            </a:r>
            <a:r>
              <a:rPr lang="sv-SE" sz="1200" dirty="0">
                <a:effectLst/>
                <a:latin typeface="Lato" panose="020F0502020204030203" pitchFamily="34" charset="0"/>
                <a:ea typeface="Lato" panose="020F0502020204030203" pitchFamily="34" charset="0"/>
                <a:cs typeface="Lato" panose="020F0502020204030203" pitchFamily="34" charset="0"/>
              </a:rPr>
              <a:t> ställs ofta inför utmaningen att hantera spänningar i ditt arbete. Samtidigt som du genomför uppdrag eller projekt behöver du samverka med och bemöta människor som är kritiska eller gör motstånd på olika sätt.</a:t>
            </a:r>
          </a:p>
          <a:p>
            <a:pPr marL="0" indent="0">
              <a:buNone/>
            </a:pPr>
            <a:r>
              <a:rPr lang="sv-SE" sz="1200" dirty="0">
                <a:effectLst/>
                <a:latin typeface="Lato" panose="020F0502020204030203" pitchFamily="34" charset="0"/>
                <a:ea typeface="Lato" panose="020F0502020204030203" pitchFamily="34" charset="0"/>
                <a:cs typeface="Lato" panose="020F0502020204030203" pitchFamily="34" charset="0"/>
              </a:rPr>
              <a:t>När frågorna är komplexa och samtidigt präglas av spänning räcker det inte med de mötesformer och hanteringssätt som fungerar för enkla och komplicerade ärenden.</a:t>
            </a:r>
          </a:p>
          <a:p>
            <a:pPr marL="0" indent="0">
              <a:buNone/>
            </a:pPr>
            <a:r>
              <a:rPr lang="sv-SE" sz="1200" dirty="0">
                <a:effectLst/>
                <a:latin typeface="Lato" panose="020F0502020204030203" pitchFamily="34" charset="0"/>
                <a:ea typeface="Lato" panose="020F0502020204030203" pitchFamily="34" charset="0"/>
                <a:cs typeface="Lato" panose="020F0502020204030203" pitchFamily="34" charset="0"/>
              </a:rPr>
              <a:t>I en tidigare era var det enklare att hantera dessa frågor då det fanns större förtroende mellan invånare, tjänstepersoner och politiska beslutsfattare. Det var en tid innan internet och sociala medier revolutionerade kommunikationen. Idag, när allt borde gå smidigare, ser vi en ökning av polarisering vilket gör relationer mer utmanande att navigera.</a:t>
            </a:r>
          </a:p>
          <a:p>
            <a:pPr marL="0" indent="0">
              <a:buNone/>
            </a:pPr>
            <a:r>
              <a:rPr lang="sv-SE" sz="1200" dirty="0">
                <a:effectLst/>
                <a:latin typeface="Lato" panose="020F0502020204030203" pitchFamily="34" charset="0"/>
                <a:ea typeface="Lato" panose="020F0502020204030203" pitchFamily="34" charset="0"/>
                <a:cs typeface="Lato" panose="020F0502020204030203" pitchFamily="34" charset="0"/>
              </a:rPr>
              <a:t>Att effektivt föra och leda dialog i komplexa och spänningsfyllda frågor kräver förståelse för varför spänning uppstår och hur den eskalerar. Att förstå varför människor reagerar som de gör är centralt för att skapa en säker och produktiv miljö för dialog. Det är lika viktigt att förstå dina egna reaktioner och utveckla sätt att hantera dem. När vi blir triggade av andra, eller är rädda för konflikt, minskar vår förmåga till en konstruktiv hantering av svåra situationer.</a:t>
            </a:r>
          </a:p>
          <a:p>
            <a:pPr marL="0" indent="0">
              <a:buNone/>
            </a:pPr>
            <a:r>
              <a:rPr lang="sv-SE" sz="1200" dirty="0">
                <a:effectLst/>
                <a:latin typeface="Lato" panose="020F0502020204030203" pitchFamily="34" charset="0"/>
                <a:ea typeface="Lato" panose="020F0502020204030203" pitchFamily="34" charset="0"/>
                <a:cs typeface="Lato" panose="020F0502020204030203" pitchFamily="34" charset="0"/>
              </a:rPr>
              <a:t>I komplexa och konfliktfyllda frågor behövs en inkluderande dialog hellre än snabba, men mindre inkluderande, lösningar.</a:t>
            </a:r>
          </a:p>
          <a:p>
            <a:pPr marL="0" indent="0">
              <a:buNone/>
            </a:pPr>
            <a:r>
              <a:rPr lang="sv-SE" sz="1200" dirty="0">
                <a:effectLst/>
                <a:latin typeface="Lato" panose="020F0502020204030203" pitchFamily="34" charset="0"/>
                <a:ea typeface="Lato" panose="020F0502020204030203" pitchFamily="34" charset="0"/>
                <a:cs typeface="Lato" panose="020F0502020204030203" pitchFamily="34" charset="0"/>
              </a:rPr>
              <a:t>För att kunna skapa förtroendet och kontakten som utgör grunden för både förhandling och hantering av spänning och konflikt behöver du alltid vara medveten om motpartens grundläggande behov. Om dessa behov inte uppfylls kommer det att vara svårt att nå fram och skapa den öppenhet som behövs för att samverka och komma överens.</a:t>
            </a:r>
            <a:endParaRPr lang="sv-SE" sz="1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0772445"/>
      </p:ext>
    </p:extLst>
  </p:cSld>
  <p:clrMapOvr>
    <a:masterClrMapping/>
  </p:clrMapOvr>
  <mc:AlternateContent xmlns:mc="http://schemas.openxmlformats.org/markup-compatibility/2006" xmlns:p14="http://schemas.microsoft.com/office/powerpoint/2010/main">
    <mc:Choice Requires="p14">
      <p:transition spd="slow" p14:dur="2000" advTm="33305"/>
    </mc:Choice>
    <mc:Fallback xmlns="">
      <p:transition spd="slow" advTm="33305"/>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F794BA-0878-7A42-8290-C2EA25F18556}"/>
              </a:ext>
            </a:extLst>
          </p:cNvPr>
          <p:cNvGrpSpPr/>
          <p:nvPr/>
        </p:nvGrpSpPr>
        <p:grpSpPr>
          <a:xfrm>
            <a:off x="1333370" y="2033646"/>
            <a:ext cx="4191258" cy="2703466"/>
            <a:chOff x="10296" y="563913"/>
            <a:chExt cx="12192000" cy="6294087"/>
          </a:xfrm>
        </p:grpSpPr>
        <p:sp>
          <p:nvSpPr>
            <p:cNvPr id="5" name="Rectangle 4">
              <a:extLst>
                <a:ext uri="{FF2B5EF4-FFF2-40B4-BE49-F238E27FC236}">
                  <a16:creationId xmlns:a16="http://schemas.microsoft.com/office/drawing/2014/main" id="{5CB2E158-BAC0-8440-8ABB-BF6DB809C5F5}"/>
                </a:ext>
              </a:extLst>
            </p:cNvPr>
            <p:cNvSpPr/>
            <p:nvPr/>
          </p:nvSpPr>
          <p:spPr>
            <a:xfrm>
              <a:off x="10296" y="3429000"/>
              <a:ext cx="12192000" cy="3429000"/>
            </a:xfrm>
            <a:prstGeom prst="rect">
              <a:avLst/>
            </a:prstGeom>
            <a:gradFill>
              <a:gsLst>
                <a:gs pos="100000">
                  <a:schemeClr val="tx1">
                    <a:lumMod val="50000"/>
                    <a:lumOff val="50000"/>
                  </a:schemeClr>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6" name="Rectangular Callout 5">
              <a:extLst>
                <a:ext uri="{FF2B5EF4-FFF2-40B4-BE49-F238E27FC236}">
                  <a16:creationId xmlns:a16="http://schemas.microsoft.com/office/drawing/2014/main" id="{C249259E-A2BB-4C46-B27D-C24E21DCEB53}"/>
                </a:ext>
              </a:extLst>
            </p:cNvPr>
            <p:cNvSpPr/>
            <p:nvPr/>
          </p:nvSpPr>
          <p:spPr>
            <a:xfrm>
              <a:off x="6277966" y="563913"/>
              <a:ext cx="3682313" cy="1458097"/>
            </a:xfrm>
            <a:prstGeom prst="wedgeRectCallout">
              <a:avLst>
                <a:gd name="adj1" fmla="val 85373"/>
                <a:gd name="adj2" fmla="val -2647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solidFill>
                  <a:schemeClr val="tx1"/>
                </a:solidFill>
              </a:endParaRPr>
            </a:p>
          </p:txBody>
        </p:sp>
        <p:sp>
          <p:nvSpPr>
            <p:cNvPr id="7" name="Rectangular Callout 6">
              <a:extLst>
                <a:ext uri="{FF2B5EF4-FFF2-40B4-BE49-F238E27FC236}">
                  <a16:creationId xmlns:a16="http://schemas.microsoft.com/office/drawing/2014/main" id="{BFCD3466-57A6-2045-B090-16FA2613D878}"/>
                </a:ext>
              </a:extLst>
            </p:cNvPr>
            <p:cNvSpPr/>
            <p:nvPr/>
          </p:nvSpPr>
          <p:spPr>
            <a:xfrm>
              <a:off x="1568589" y="954556"/>
              <a:ext cx="3682313" cy="1458097"/>
            </a:xfrm>
            <a:prstGeom prst="wedgeRectCallout">
              <a:avLst>
                <a:gd name="adj1" fmla="val -67797"/>
                <a:gd name="adj2" fmla="val -34029"/>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solidFill>
                  <a:schemeClr val="tx1"/>
                </a:solidFill>
              </a:endParaRPr>
            </a:p>
          </p:txBody>
        </p:sp>
        <p:sp>
          <p:nvSpPr>
            <p:cNvPr id="8" name="Cloud Callout 7">
              <a:extLst>
                <a:ext uri="{FF2B5EF4-FFF2-40B4-BE49-F238E27FC236}">
                  <a16:creationId xmlns:a16="http://schemas.microsoft.com/office/drawing/2014/main" id="{79C39FB4-4482-974B-8AB6-3B69F321CF6A}"/>
                </a:ext>
              </a:extLst>
            </p:cNvPr>
            <p:cNvSpPr/>
            <p:nvPr/>
          </p:nvSpPr>
          <p:spPr>
            <a:xfrm>
              <a:off x="1545622" y="3983509"/>
              <a:ext cx="2553729" cy="1433383"/>
            </a:xfrm>
            <a:prstGeom prst="cloudCallout">
              <a:avLst>
                <a:gd name="adj1" fmla="val -74363"/>
                <a:gd name="adj2" fmla="val -227111"/>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solidFill>
                  <a:schemeClr val="accent2">
                    <a:lumMod val="50000"/>
                  </a:schemeClr>
                </a:solidFill>
              </a:endParaRPr>
            </a:p>
          </p:txBody>
        </p:sp>
        <p:sp>
          <p:nvSpPr>
            <p:cNvPr id="9" name="Cloud Callout 8">
              <a:extLst>
                <a:ext uri="{FF2B5EF4-FFF2-40B4-BE49-F238E27FC236}">
                  <a16:creationId xmlns:a16="http://schemas.microsoft.com/office/drawing/2014/main" id="{FED02AFA-06FD-DB4D-B3D8-A500543601C9}"/>
                </a:ext>
              </a:extLst>
            </p:cNvPr>
            <p:cNvSpPr/>
            <p:nvPr/>
          </p:nvSpPr>
          <p:spPr>
            <a:xfrm flipH="1">
              <a:off x="9023005" y="4264357"/>
              <a:ext cx="2248931" cy="1433383"/>
            </a:xfrm>
            <a:prstGeom prst="cloudCallout">
              <a:avLst>
                <a:gd name="adj1" fmla="val -46501"/>
                <a:gd name="adj2" fmla="val -271821"/>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solidFill>
                  <a:schemeClr val="tx1"/>
                </a:solidFill>
              </a:endParaRPr>
            </a:p>
          </p:txBody>
        </p:sp>
        <p:pic>
          <p:nvPicPr>
            <p:cNvPr id="10" name="Picture 9" descr="Shape&#10;&#10;Description automatically generated with low confidence">
              <a:extLst>
                <a:ext uri="{FF2B5EF4-FFF2-40B4-BE49-F238E27FC236}">
                  <a16:creationId xmlns:a16="http://schemas.microsoft.com/office/drawing/2014/main" id="{B4FE0EEA-1EDD-D542-A64A-66F880FAEB77}"/>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987344" y="790956"/>
              <a:ext cx="936529" cy="2751955"/>
            </a:xfrm>
            <a:prstGeom prst="rect">
              <a:avLst/>
            </a:prstGeom>
          </p:spPr>
        </p:pic>
        <p:pic>
          <p:nvPicPr>
            <p:cNvPr id="11" name="Picture 10" descr="Icon&#10;&#10;Description automatically generated">
              <a:extLst>
                <a:ext uri="{FF2B5EF4-FFF2-40B4-BE49-F238E27FC236}">
                  <a16:creationId xmlns:a16="http://schemas.microsoft.com/office/drawing/2014/main" id="{7FDF7529-2DF3-8A4B-BBED-2037F7DB8529}"/>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191346" y="816147"/>
              <a:ext cx="884411" cy="2751955"/>
            </a:xfrm>
            <a:prstGeom prst="rect">
              <a:avLst/>
            </a:prstGeom>
          </p:spPr>
        </p:pic>
        <p:pic>
          <p:nvPicPr>
            <p:cNvPr id="12" name="Picture 11" descr="A picture containing light&#10;&#10;Description automatically generated">
              <a:extLst>
                <a:ext uri="{FF2B5EF4-FFF2-40B4-BE49-F238E27FC236}">
                  <a16:creationId xmlns:a16="http://schemas.microsoft.com/office/drawing/2014/main" id="{92868E0F-981A-6D47-A103-13BDE20907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9135" y="2191657"/>
              <a:ext cx="2553729" cy="4666343"/>
            </a:xfrm>
            <a:prstGeom prst="rect">
              <a:avLst/>
            </a:prstGeom>
          </p:spPr>
        </p:pic>
        <p:cxnSp>
          <p:nvCxnSpPr>
            <p:cNvPr id="13" name="Straight Connector 12">
              <a:extLst>
                <a:ext uri="{FF2B5EF4-FFF2-40B4-BE49-F238E27FC236}">
                  <a16:creationId xmlns:a16="http://schemas.microsoft.com/office/drawing/2014/main" id="{17F3F979-A298-3B46-9088-9E83CA80B3F7}"/>
                </a:ext>
              </a:extLst>
            </p:cNvPr>
            <p:cNvCxnSpPr>
              <a:cxnSpLocks/>
            </p:cNvCxnSpPr>
            <p:nvPr/>
          </p:nvCxnSpPr>
          <p:spPr>
            <a:xfrm>
              <a:off x="3352800" y="3429000"/>
              <a:ext cx="53267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D72C24EE-DA75-0B43-A01E-7BAEAAAD01F8}"/>
              </a:ext>
            </a:extLst>
          </p:cNvPr>
          <p:cNvSpPr txBox="1">
            <a:spLocks/>
          </p:cNvSpPr>
          <p:nvPr/>
        </p:nvSpPr>
        <p:spPr>
          <a:xfrm>
            <a:off x="1333371" y="5168888"/>
            <a:ext cx="4191258" cy="4046549"/>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sv-SE" sz="1200" dirty="0">
                <a:latin typeface="Lato" panose="020F0502020204030203" pitchFamily="34" charset="0"/>
                <a:ea typeface="Lato" panose="020F0502020204030203" pitchFamily="34" charset="0"/>
                <a:cs typeface="Lato" panose="020F0502020204030203" pitchFamily="34" charset="0"/>
              </a:rPr>
              <a:t>I de flesta samtal pågår två processer samtidigt. </a:t>
            </a:r>
          </a:p>
          <a:p>
            <a:pPr>
              <a:lnSpc>
                <a:spcPct val="130000"/>
              </a:lnSpc>
            </a:pPr>
            <a:r>
              <a:rPr lang="sv-SE" sz="1200" dirty="0">
                <a:latin typeface="Lato" panose="020F0502020204030203" pitchFamily="34" charset="0"/>
                <a:ea typeface="Lato" panose="020F0502020204030203" pitchFamily="34" charset="0"/>
                <a:cs typeface="Lato" panose="020F0502020204030203" pitchFamily="34" charset="0"/>
              </a:rPr>
              <a:t>En del av samtalet är synlig och består av allt dem som deltar i ser, säger och hör. </a:t>
            </a:r>
          </a:p>
          <a:p>
            <a:pPr>
              <a:lnSpc>
                <a:spcPct val="130000"/>
              </a:lnSpc>
            </a:pPr>
            <a:r>
              <a:rPr lang="sv-SE" sz="1200" dirty="0">
                <a:latin typeface="Lato" panose="020F0502020204030203" pitchFamily="34" charset="0"/>
                <a:ea typeface="Lato" panose="020F0502020204030203" pitchFamily="34" charset="0"/>
                <a:cs typeface="Lato" panose="020F0502020204030203" pitchFamily="34" charset="0"/>
              </a:rPr>
              <a:t>Den andra delen - den sekundära processen – innehåller tankar, känslor, önskar, drömmar, med mera som inte uttrycks. </a:t>
            </a:r>
          </a:p>
          <a:p>
            <a:pPr marL="0" indent="0">
              <a:lnSpc>
                <a:spcPct val="130000"/>
              </a:lnSpc>
              <a:buNone/>
            </a:pPr>
            <a:r>
              <a:rPr lang="sv-SE" sz="1200" i="1" dirty="0">
                <a:latin typeface="Lato" panose="020F0502020204030203" pitchFamily="34" charset="0"/>
                <a:ea typeface="Lato" panose="020F0502020204030203" pitchFamily="34" charset="0"/>
                <a:cs typeface="Lato" panose="020F0502020204030203" pitchFamily="34" charset="0"/>
              </a:rPr>
              <a:t>Ett exempel är när någon säger: ”vi vill att alla ska vara delaktiga”  men samtidigt tänker att inslag från deltagare är ett besvär som de hellre skulle undvika. </a:t>
            </a:r>
          </a:p>
          <a:p>
            <a:pPr marL="0" indent="0">
              <a:lnSpc>
                <a:spcPct val="130000"/>
              </a:lnSpc>
              <a:buNone/>
            </a:pPr>
            <a:r>
              <a:rPr lang="sv-SE" sz="1200" dirty="0">
                <a:latin typeface="Lato" panose="020F0502020204030203" pitchFamily="34" charset="0"/>
                <a:ea typeface="Lato" panose="020F0502020204030203" pitchFamily="34" charset="0"/>
                <a:cs typeface="Lato" panose="020F0502020204030203" pitchFamily="34" charset="0"/>
              </a:rPr>
              <a:t>I konfliktsammanhang pratar vi ibland om dubbla budskap – något som ofta orsakar spänning i samtal. Det är när någon säger en sak och tänker motsatsen, eller att de säger en sak men känner något helt annat. </a:t>
            </a:r>
          </a:p>
        </p:txBody>
      </p:sp>
      <p:sp>
        <p:nvSpPr>
          <p:cNvPr id="18" name="Title 3">
            <a:extLst>
              <a:ext uri="{FF2B5EF4-FFF2-40B4-BE49-F238E27FC236}">
                <a16:creationId xmlns:a16="http://schemas.microsoft.com/office/drawing/2014/main" id="{37643654-C366-EE55-EF66-2CEE38098FB9}"/>
              </a:ext>
            </a:extLst>
          </p:cNvPr>
          <p:cNvSpPr txBox="1">
            <a:spLocks/>
          </p:cNvSpPr>
          <p:nvPr/>
        </p:nvSpPr>
        <p:spPr>
          <a:xfrm>
            <a:off x="471487" y="432889"/>
            <a:ext cx="5915025" cy="830997"/>
          </a:xfrm>
          <a:prstGeom prst="rect">
            <a:avLst/>
          </a:prstGeom>
        </p:spPr>
        <p:txBody>
          <a:bodyPr vert="horz" lIns="91440" tIns="45720" rIns="91440" bIns="45720" rtlCol="0" anchor="b">
            <a:normAutofit fontScale="92500"/>
          </a:bodyPr>
          <a:lstStyle>
            <a:lvl1pPr algn="ctr" defTabSz="1073084" rtl="0" eaLnBrk="1" latinLnBrk="0" hangingPunct="1">
              <a:lnSpc>
                <a:spcPct val="90000"/>
              </a:lnSpc>
              <a:spcBef>
                <a:spcPct val="0"/>
              </a:spcBef>
              <a:buNone/>
              <a:defRPr sz="7041"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l"/>
            <a:r>
              <a:rPr lang="sv-SE" sz="3600" dirty="0">
                <a:solidFill>
                  <a:schemeClr val="bg1"/>
                </a:solidFill>
              </a:rPr>
              <a:t>Primära och sekundära processer</a:t>
            </a:r>
          </a:p>
        </p:txBody>
      </p:sp>
      <p:pic>
        <p:nvPicPr>
          <p:cNvPr id="19" name="Picture 18" descr="Logo&#10;&#10;Description automatically generated">
            <a:extLst>
              <a:ext uri="{FF2B5EF4-FFF2-40B4-BE49-F238E27FC236}">
                <a16:creationId xmlns:a16="http://schemas.microsoft.com/office/drawing/2014/main" id="{97EE9DF0-E181-A620-438D-6A1C9708FB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
        <p:nvSpPr>
          <p:cNvPr id="2" name="Rectangle 1">
            <a:extLst>
              <a:ext uri="{FF2B5EF4-FFF2-40B4-BE49-F238E27FC236}">
                <a16:creationId xmlns:a16="http://schemas.microsoft.com/office/drawing/2014/main" id="{4EEC38ED-372B-0EBA-DADD-E4C26CAB7DBC}"/>
              </a:ext>
            </a:extLst>
          </p:cNvPr>
          <p:cNvSpPr/>
          <p:nvPr/>
        </p:nvSpPr>
        <p:spPr>
          <a:xfrm>
            <a:off x="0" y="432890"/>
            <a:ext cx="6386512" cy="127574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bg1"/>
                </a:solidFill>
                <a:latin typeface="Bebas Neue Pro SmE Bk" panose="020B0406020202050201" pitchFamily="34" charset="77"/>
              </a:rPr>
              <a:t>Om </a:t>
            </a:r>
            <a:r>
              <a:rPr lang="en-AU" sz="4000" dirty="0" err="1">
                <a:solidFill>
                  <a:schemeClr val="bg1"/>
                </a:solidFill>
                <a:latin typeface="Bebas Neue Pro SmE Bk" panose="020B0406020202050201" pitchFamily="34" charset="77"/>
              </a:rPr>
              <a:t>primära</a:t>
            </a:r>
            <a:r>
              <a:rPr lang="en-AU" sz="4000" dirty="0">
                <a:solidFill>
                  <a:schemeClr val="bg1"/>
                </a:solidFill>
                <a:latin typeface="Bebas Neue Pro SmE Bk" panose="020B0406020202050201" pitchFamily="34" charset="77"/>
              </a:rPr>
              <a:t> </a:t>
            </a:r>
            <a:r>
              <a:rPr lang="en-AU" sz="4000" dirty="0" err="1">
                <a:solidFill>
                  <a:schemeClr val="bg1"/>
                </a:solidFill>
                <a:latin typeface="Bebas Neue Pro SmE Bk" panose="020B0406020202050201" pitchFamily="34" charset="77"/>
              </a:rPr>
              <a:t>och</a:t>
            </a:r>
            <a:r>
              <a:rPr lang="en-AU" sz="4000" dirty="0">
                <a:solidFill>
                  <a:schemeClr val="bg1"/>
                </a:solidFill>
                <a:latin typeface="Bebas Neue Pro SmE Bk" panose="020B0406020202050201" pitchFamily="34" charset="77"/>
              </a:rPr>
              <a:t> </a:t>
            </a:r>
            <a:r>
              <a:rPr lang="en-AU" sz="4000" dirty="0" err="1">
                <a:solidFill>
                  <a:schemeClr val="bg1"/>
                </a:solidFill>
                <a:latin typeface="Bebas Neue Pro SmE Bk" panose="020B0406020202050201" pitchFamily="34" charset="77"/>
              </a:rPr>
              <a:t>sekundära</a:t>
            </a:r>
            <a:r>
              <a:rPr lang="en-AU" sz="4000" dirty="0">
                <a:solidFill>
                  <a:schemeClr val="bg1"/>
                </a:solidFill>
                <a:latin typeface="Bebas Neue Pro SmE Bk" panose="020B0406020202050201" pitchFamily="34" charset="77"/>
              </a:rPr>
              <a:t> processer</a:t>
            </a:r>
          </a:p>
        </p:txBody>
      </p:sp>
    </p:spTree>
    <p:extLst>
      <p:ext uri="{BB962C8B-B14F-4D97-AF65-F5344CB8AC3E}">
        <p14:creationId xmlns:p14="http://schemas.microsoft.com/office/powerpoint/2010/main" val="928639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8139E-9AF2-CA81-B6A7-7749F0B64EAA}"/>
              </a:ext>
            </a:extLst>
          </p:cNvPr>
          <p:cNvSpPr txBox="1"/>
          <p:nvPr/>
        </p:nvSpPr>
        <p:spPr>
          <a:xfrm>
            <a:off x="682419" y="2881732"/>
            <a:ext cx="5493162" cy="5632311"/>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Aktivt lyssnande utgör sannolikt den mest avgörande färdigheten som du bör bemästra om du vill hantera spänning och konflikt på ett framgångsrikt sätt. Genom att verkligen lyssna skapar du en känsla av trygghet för både individerna och gruppen som helhet. Dessutom blir du en förebild för alla som deltar i samtalet.</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I hanteringen av de flesta svåra samtal, oavsett om de sker på individnivå eller i större grupper eller möten, finns det tre grundläggande färdigheter. Dessa färdigheter används i olika varianter av de flesta samtalsledare och här presenteras de i form av inspiration från Transformativ Medling. De tre grundläggande färdigheterna är: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1. </a:t>
            </a:r>
            <a:r>
              <a:rPr lang="sv-SE" sz="1200" b="1" dirty="0">
                <a:latin typeface="Lato" panose="020F0502020204030203" pitchFamily="34" charset="0"/>
                <a:ea typeface="Lato" panose="020F0502020204030203" pitchFamily="34" charset="0"/>
                <a:cs typeface="Lato" panose="020F0502020204030203" pitchFamily="34" charset="0"/>
              </a:rPr>
              <a:t>Att ställa bra frågor</a:t>
            </a:r>
          </a:p>
          <a:p>
            <a:r>
              <a:rPr lang="sv-SE" sz="1200" b="1" dirty="0">
                <a:latin typeface="Lato" panose="020F0502020204030203" pitchFamily="34" charset="0"/>
                <a:ea typeface="Lato" panose="020F0502020204030203" pitchFamily="34" charset="0"/>
                <a:cs typeface="Lato" panose="020F0502020204030203" pitchFamily="34" charset="0"/>
              </a:rPr>
              <a:t>2. Återspegling</a:t>
            </a:r>
          </a:p>
          <a:p>
            <a:r>
              <a:rPr lang="sv-SE" sz="1200" b="1" dirty="0">
                <a:latin typeface="Lato" panose="020F0502020204030203" pitchFamily="34" charset="0"/>
                <a:ea typeface="Lato" panose="020F0502020204030203" pitchFamily="34" charset="0"/>
                <a:cs typeface="Lato" panose="020F0502020204030203" pitchFamily="34" charset="0"/>
              </a:rPr>
              <a:t>3. Summering</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Du kan fördjupa dig i inspirationen till dessa verktyg i böcker som </a:t>
            </a:r>
            <a:r>
              <a:rPr lang="sv-SE" sz="1200" i="1" dirty="0">
                <a:latin typeface="Lato" panose="020F0502020204030203" pitchFamily="34" charset="0"/>
                <a:ea typeface="Lato" panose="020F0502020204030203" pitchFamily="34" charset="0"/>
                <a:cs typeface="Lato" panose="020F0502020204030203" pitchFamily="34" charset="0"/>
              </a:rPr>
              <a:t>"Transformativ medling" </a:t>
            </a:r>
            <a:r>
              <a:rPr lang="sv-SE" sz="1200" dirty="0">
                <a:latin typeface="Lato" panose="020F0502020204030203" pitchFamily="34" charset="0"/>
                <a:ea typeface="Lato" panose="020F0502020204030203" pitchFamily="34" charset="0"/>
                <a:cs typeface="Lato" panose="020F0502020204030203" pitchFamily="34" charset="0"/>
              </a:rPr>
              <a:t>av </a:t>
            </a:r>
            <a:r>
              <a:rPr lang="sv-SE" sz="1200" dirty="0" err="1">
                <a:latin typeface="Lato" panose="020F0502020204030203" pitchFamily="34" charset="0"/>
                <a:ea typeface="Lato" panose="020F0502020204030203" pitchFamily="34" charset="0"/>
                <a:cs typeface="Lato" panose="020F0502020204030203" pitchFamily="34" charset="0"/>
              </a:rPr>
              <a:t>Baruch</a:t>
            </a:r>
            <a:r>
              <a:rPr lang="sv-SE" sz="1200" dirty="0">
                <a:latin typeface="Lato" panose="020F0502020204030203" pitchFamily="34" charset="0"/>
                <a:ea typeface="Lato" panose="020F0502020204030203" pitchFamily="34" charset="0"/>
                <a:cs typeface="Lato" panose="020F0502020204030203" pitchFamily="34" charset="0"/>
              </a:rPr>
              <a:t> Bush och Joseph </a:t>
            </a:r>
            <a:r>
              <a:rPr lang="sv-SE" sz="1200" dirty="0" err="1">
                <a:latin typeface="Lato" panose="020F0502020204030203" pitchFamily="34" charset="0"/>
                <a:ea typeface="Lato" panose="020F0502020204030203" pitchFamily="34" charset="0"/>
                <a:cs typeface="Lato" panose="020F0502020204030203" pitchFamily="34" charset="0"/>
              </a:rPr>
              <a:t>Folger</a:t>
            </a:r>
            <a:r>
              <a:rPr lang="sv-SE" sz="1200" dirty="0">
                <a:latin typeface="Lato" panose="020F0502020204030203" pitchFamily="34" charset="0"/>
                <a:ea typeface="Lato" panose="020F0502020204030203" pitchFamily="34" charset="0"/>
                <a:cs typeface="Lato" panose="020F0502020204030203" pitchFamily="34" charset="0"/>
              </a:rPr>
              <a:t>.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Utöver dessa färdigheter kan du också ha nytta av </a:t>
            </a:r>
            <a:r>
              <a:rPr lang="sv-SE" sz="1200" b="1" dirty="0">
                <a:latin typeface="Lato" panose="020F0502020204030203" pitchFamily="34" charset="0"/>
                <a:ea typeface="Lato" panose="020F0502020204030203" pitchFamily="34" charset="0"/>
                <a:cs typeface="Lato" panose="020F0502020204030203" pitchFamily="34" charset="0"/>
              </a:rPr>
              <a:t>aktivt</a:t>
            </a:r>
            <a:r>
              <a:rPr lang="sv-SE" sz="1200" dirty="0">
                <a:latin typeface="Lato" panose="020F0502020204030203" pitchFamily="34" charset="0"/>
                <a:ea typeface="Lato" panose="020F0502020204030203" pitchFamily="34" charset="0"/>
                <a:cs typeface="Lato" panose="020F0502020204030203" pitchFamily="34" charset="0"/>
              </a:rPr>
              <a:t> </a:t>
            </a:r>
            <a:r>
              <a:rPr lang="sv-SE" sz="1200" b="1" dirty="0">
                <a:latin typeface="Lato" panose="020F0502020204030203" pitchFamily="34" charset="0"/>
                <a:ea typeface="Lato" panose="020F0502020204030203" pitchFamily="34" charset="0"/>
                <a:cs typeface="Lato" panose="020F0502020204030203" pitchFamily="34" charset="0"/>
              </a:rPr>
              <a:t>lyssnande</a:t>
            </a:r>
            <a:r>
              <a:rPr lang="sv-SE" sz="1200" dirty="0">
                <a:latin typeface="Lato" panose="020F0502020204030203" pitchFamily="34" charset="0"/>
                <a:ea typeface="Lato" panose="020F0502020204030203" pitchFamily="34" charset="0"/>
                <a:cs typeface="Lato" panose="020F0502020204030203" pitchFamily="34" charset="0"/>
              </a:rPr>
              <a:t>, </a:t>
            </a:r>
            <a:r>
              <a:rPr lang="sv-SE" sz="1200" b="1" dirty="0">
                <a:latin typeface="Lato" panose="020F0502020204030203" pitchFamily="34" charset="0"/>
                <a:ea typeface="Lato" panose="020F0502020204030203" pitchFamily="34" charset="0"/>
                <a:cs typeface="Lato" panose="020F0502020204030203" pitchFamily="34" charset="0"/>
              </a:rPr>
              <a:t>bekräftelse och meta-reflektion.</a:t>
            </a:r>
          </a:p>
          <a:p>
            <a:endParaRPr lang="sv-SE" sz="1200" b="1"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Chris Voss diskuterar begreppet "bekräftelse," som behandlades under utbildningen och som han kallar "taktisk empati," i sin bok </a:t>
            </a:r>
            <a:r>
              <a:rPr lang="sv-SE" sz="1200" i="1" dirty="0">
                <a:latin typeface="Lato" panose="020F0502020204030203" pitchFamily="34" charset="0"/>
                <a:ea typeface="Lato" panose="020F0502020204030203" pitchFamily="34" charset="0"/>
                <a:cs typeface="Lato" panose="020F0502020204030203" pitchFamily="34" charset="0"/>
              </a:rPr>
              <a:t>"Möts aldrig halvvägs.” </a:t>
            </a:r>
            <a:r>
              <a:rPr lang="sv-SE" sz="1200" dirty="0">
                <a:latin typeface="Lato" panose="020F0502020204030203" pitchFamily="34" charset="0"/>
                <a:ea typeface="Lato" panose="020F0502020204030203" pitchFamily="34" charset="0"/>
                <a:cs typeface="Lato" panose="020F0502020204030203" pitchFamily="34" charset="0"/>
              </a:rPr>
              <a:t>Han betonar också värdet av aktiv lyssnande.</a:t>
            </a:r>
            <a:endParaRPr lang="sv-SE" sz="1200" i="1" dirty="0">
              <a:latin typeface="Lato" panose="020F0502020204030203" pitchFamily="34" charset="0"/>
              <a:ea typeface="Lato" panose="020F0502020204030203" pitchFamily="34" charset="0"/>
              <a:cs typeface="Lato" panose="020F0502020204030203" pitchFamily="34" charset="0"/>
            </a:endParaRP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Det är viktigt att understryka att alla dessa färdigheter vilar på ett grundläggande förhållningssätt. Utan exempelvis ett icke-värderande förhållningssätt, närvaro och empati blir de ineffektiva och, i värsta fall, kan de till och med vara skadliga.</a:t>
            </a:r>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7" name="Rectangle 6">
            <a:extLst>
              <a:ext uri="{FF2B5EF4-FFF2-40B4-BE49-F238E27FC236}">
                <a16:creationId xmlns:a16="http://schemas.microsoft.com/office/drawing/2014/main" id="{5BB8612E-32EF-51FA-F76F-BC320FC7A15C}"/>
              </a:ext>
            </a:extLst>
          </p:cNvPr>
          <p:cNvSpPr/>
          <p:nvPr/>
        </p:nvSpPr>
        <p:spPr>
          <a:xfrm>
            <a:off x="176513" y="434606"/>
            <a:ext cx="6504973" cy="191470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dirty="0" err="1">
                <a:solidFill>
                  <a:schemeClr val="tx1"/>
                </a:solidFill>
                <a:latin typeface="Bebas Neue Pro SmE Bk" panose="020B0406020202050201" pitchFamily="34" charset="77"/>
              </a:rPr>
              <a:t>Praktiska</a:t>
            </a:r>
            <a:r>
              <a:rPr lang="en-AU" sz="4000" dirty="0">
                <a:solidFill>
                  <a:schemeClr val="tx1"/>
                </a:solidFill>
                <a:latin typeface="Bebas Neue Pro SmE Bk" panose="020B0406020202050201" pitchFamily="34" charset="77"/>
              </a:rPr>
              <a:t> </a:t>
            </a:r>
            <a:r>
              <a:rPr lang="en-AU" sz="4000" dirty="0" err="1">
                <a:solidFill>
                  <a:schemeClr val="tx1"/>
                </a:solidFill>
                <a:latin typeface="Bebas Neue Pro SmE Bk" panose="020B0406020202050201" pitchFamily="34" charset="77"/>
              </a:rPr>
              <a:t>färdigheter</a:t>
            </a:r>
            <a:endParaRPr lang="en-AU" sz="4000" dirty="0">
              <a:solidFill>
                <a:schemeClr val="tx1"/>
              </a:solidFill>
              <a:latin typeface="Bebas Neue Pro SmE Bk" panose="020B0406020202050201" pitchFamily="34" charset="77"/>
            </a:endParaRPr>
          </a:p>
        </p:txBody>
      </p:sp>
    </p:spTree>
    <p:extLst>
      <p:ext uri="{BB962C8B-B14F-4D97-AF65-F5344CB8AC3E}">
        <p14:creationId xmlns:p14="http://schemas.microsoft.com/office/powerpoint/2010/main" val="403529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0A6949-1AE5-4E67-C4F6-EBD8336EF4C8}"/>
              </a:ext>
            </a:extLst>
          </p:cNvPr>
          <p:cNvSpPr txBox="1"/>
          <p:nvPr/>
        </p:nvSpPr>
        <p:spPr>
          <a:xfrm>
            <a:off x="4132028" y="2010160"/>
            <a:ext cx="2180897" cy="954107"/>
          </a:xfrm>
          <a:prstGeom prst="rect">
            <a:avLst/>
          </a:prstGeom>
          <a:noFill/>
        </p:spPr>
        <p:txBody>
          <a:bodyPr wrap="square">
            <a:spAutoFit/>
          </a:bodyPr>
          <a:lstStyle/>
          <a:p>
            <a:pPr algn="ctr"/>
            <a:r>
              <a:rPr lang="sv-SE" sz="1400" b="1" dirty="0">
                <a:latin typeface="PT Sans" panose="020B0503020203020204" pitchFamily="34" charset="77"/>
              </a:rPr>
              <a:t>Att lyssna med en öppen inställning innebär att pausa dina egna tankar och reaktioner</a:t>
            </a:r>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58" y="9486034"/>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384344" y="5712657"/>
            <a:ext cx="608931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CA0B83EB-FC77-1117-6F9D-D6DCE63D73D2}"/>
              </a:ext>
            </a:extLst>
          </p:cNvPr>
          <p:cNvSpPr txBox="1">
            <a:spLocks/>
          </p:cNvSpPr>
          <p:nvPr/>
        </p:nvSpPr>
        <p:spPr>
          <a:xfrm>
            <a:off x="1315206" y="5876361"/>
            <a:ext cx="4997719" cy="3685082"/>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I samtal där spänning förekommer är din förmåga att lyssna avgörande. Genom att aktivt lyssna skapar du en miljö där andra får utrymme att ta plats istället för att bli överskuggade av din agenda. Lyssnande har förmågan att minska motstånd och spänning, samtidigt som det skapar en känsla av trygghet.</a:t>
            </a:r>
          </a:p>
          <a:p>
            <a:pPr marL="0" indent="0">
              <a:lnSpc>
                <a:spcPct val="140000"/>
              </a:lnSpc>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När du aktivt lyssnar på människor du möter eller deltagare på ett möte, förmedlar du en grundläggande förutsättning för dialog. Du sätter tonen för det samtal du leder. För att lyckas behöver du vara närvarande, uppmärksam på såväl det som sägs som tonen, känslorna bakom orden och det icke-verbala kroppsspråket. Genom att avstå från att döma, hålla en nyfiken attityd och samtidigt visa empati, skapar du en trygg plats där andra känner sig fria att öppna upp.</a:t>
            </a:r>
          </a:p>
        </p:txBody>
      </p:sp>
      <p:pic>
        <p:nvPicPr>
          <p:cNvPr id="3" name="Picture 2">
            <a:extLst>
              <a:ext uri="{FF2B5EF4-FFF2-40B4-BE49-F238E27FC236}">
                <a16:creationId xmlns:a16="http://schemas.microsoft.com/office/drawing/2014/main" id="{5B31AAB9-C0FF-8E1C-5465-645D410AF2C4}"/>
              </a:ext>
            </a:extLst>
          </p:cNvPr>
          <p:cNvPicPr>
            <a:picLocks noChangeAspect="1"/>
          </p:cNvPicPr>
          <p:nvPr/>
        </p:nvPicPr>
        <p:blipFill>
          <a:blip r:embed="rId3"/>
          <a:stretch>
            <a:fillRect/>
          </a:stretch>
        </p:blipFill>
        <p:spPr>
          <a:xfrm>
            <a:off x="2215661" y="1794900"/>
            <a:ext cx="1213338" cy="1408408"/>
          </a:xfrm>
          <a:prstGeom prst="rect">
            <a:avLst/>
          </a:prstGeom>
        </p:spPr>
      </p:pic>
      <p:sp>
        <p:nvSpPr>
          <p:cNvPr id="2" name="Content Placeholder 2">
            <a:extLst>
              <a:ext uri="{FF2B5EF4-FFF2-40B4-BE49-F238E27FC236}">
                <a16:creationId xmlns:a16="http://schemas.microsoft.com/office/drawing/2014/main" id="{F98B43F9-F7EA-B1B1-18E6-DDD95BD4F893}"/>
              </a:ext>
            </a:extLst>
          </p:cNvPr>
          <p:cNvSpPr txBox="1">
            <a:spLocks/>
          </p:cNvSpPr>
          <p:nvPr/>
        </p:nvSpPr>
        <p:spPr>
          <a:xfrm>
            <a:off x="1064579" y="3390535"/>
            <a:ext cx="5256000" cy="2134894"/>
          </a:xfrm>
          <a:prstGeom prst="rect">
            <a:avLst/>
          </a:prstGeom>
          <a:solidFill>
            <a:srgbClr val="76937E">
              <a:alpha val="53000"/>
            </a:srgb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Pro" panose="02020602060506020403"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Pro" panose="02020602060506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Pro" panose="02020602060506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Aktiv lyssnande kan ha följande effekter:</a:t>
            </a:r>
          </a:p>
          <a:p>
            <a:r>
              <a:rPr lang="sv-SE" sz="1200" dirty="0">
                <a:latin typeface="Lato" panose="020F0502020204030203" pitchFamily="34" charset="0"/>
                <a:ea typeface="Lato" panose="020F0502020204030203" pitchFamily="34" charset="0"/>
                <a:cs typeface="Lato" panose="020F0502020204030203" pitchFamily="34" charset="0"/>
              </a:rPr>
              <a:t>Att motverka spänning och de-eskalera konflikt</a:t>
            </a:r>
          </a:p>
          <a:p>
            <a:r>
              <a:rPr lang="sv-SE" sz="1200" dirty="0">
                <a:latin typeface="Lato" panose="020F0502020204030203" pitchFamily="34" charset="0"/>
                <a:ea typeface="Lato" panose="020F0502020204030203" pitchFamily="34" charset="0"/>
                <a:cs typeface="Lato" panose="020F0502020204030203" pitchFamily="34" charset="0"/>
              </a:rPr>
              <a:t>Att skapa öppenhet och förtroende</a:t>
            </a:r>
          </a:p>
          <a:p>
            <a:r>
              <a:rPr lang="sv-SE" sz="1200" dirty="0">
                <a:latin typeface="Lato" panose="020F0502020204030203" pitchFamily="34" charset="0"/>
                <a:ea typeface="Lato" panose="020F0502020204030203" pitchFamily="34" charset="0"/>
                <a:cs typeface="Lato" panose="020F0502020204030203" pitchFamily="34" charset="0"/>
              </a:rPr>
              <a:t>Att skapa trygghet</a:t>
            </a:r>
          </a:p>
          <a:p>
            <a:r>
              <a:rPr lang="sv-SE" sz="1200" dirty="0">
                <a:latin typeface="Lato" panose="020F0502020204030203" pitchFamily="34" charset="0"/>
                <a:ea typeface="Lato" panose="020F0502020204030203" pitchFamily="34" charset="0"/>
                <a:cs typeface="Lato" panose="020F0502020204030203" pitchFamily="34" charset="0"/>
              </a:rPr>
              <a:t>Att bygga relationer</a:t>
            </a:r>
          </a:p>
          <a:p>
            <a:r>
              <a:rPr lang="sv-SE" sz="1200" dirty="0">
                <a:latin typeface="Lato" panose="020F0502020204030203" pitchFamily="34" charset="0"/>
                <a:ea typeface="Lato" panose="020F0502020204030203" pitchFamily="34" charset="0"/>
                <a:cs typeface="Lato" panose="020F0502020204030203" pitchFamily="34" charset="0"/>
              </a:rPr>
              <a:t>Att ge stöd till andra som upplever oro, sorg, mm.</a:t>
            </a:r>
            <a:endParaRPr lang="sv-SE" sz="1200" dirty="0"/>
          </a:p>
        </p:txBody>
      </p:sp>
      <p:sp>
        <p:nvSpPr>
          <p:cNvPr id="13" name="Rectangle 12">
            <a:extLst>
              <a:ext uri="{FF2B5EF4-FFF2-40B4-BE49-F238E27FC236}">
                <a16:creationId xmlns:a16="http://schemas.microsoft.com/office/drawing/2014/main" id="{BC35694F-2D2D-5E25-B275-00B0F56886C6}"/>
              </a:ext>
            </a:extLst>
          </p:cNvPr>
          <p:cNvSpPr/>
          <p:nvPr/>
        </p:nvSpPr>
        <p:spPr>
          <a:xfrm>
            <a:off x="633779" y="481402"/>
            <a:ext cx="4377102" cy="1100364"/>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bg1"/>
                </a:solidFill>
                <a:latin typeface="Bebas Neue Pro SmE Bk" panose="020B0406020202050201" pitchFamily="34" charset="77"/>
                <a:ea typeface="Source Sans Pro Light" panose="020B0403030403020204" pitchFamily="34" charset="0"/>
                <a:cs typeface="Lato Light" panose="020F0502020204030203" pitchFamily="34" charset="0"/>
              </a:rPr>
              <a:t>Aktivt lyssnande</a:t>
            </a:r>
          </a:p>
        </p:txBody>
      </p:sp>
    </p:spTree>
    <p:extLst>
      <p:ext uri="{BB962C8B-B14F-4D97-AF65-F5344CB8AC3E}">
        <p14:creationId xmlns:p14="http://schemas.microsoft.com/office/powerpoint/2010/main" val="3371410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DA4C374-EAD0-9B6A-C124-546EB18C7607}"/>
              </a:ext>
            </a:extLst>
          </p:cNvPr>
          <p:cNvGrpSpPr/>
          <p:nvPr/>
        </p:nvGrpSpPr>
        <p:grpSpPr>
          <a:xfrm>
            <a:off x="2093883" y="2039269"/>
            <a:ext cx="1632273" cy="1681147"/>
            <a:chOff x="6909930" y="183066"/>
            <a:chExt cx="4764327" cy="4906981"/>
          </a:xfrm>
        </p:grpSpPr>
        <p:sp>
          <p:nvSpPr>
            <p:cNvPr id="13" name="Rounded Rectangular Callout 12">
              <a:extLst>
                <a:ext uri="{FF2B5EF4-FFF2-40B4-BE49-F238E27FC236}">
                  <a16:creationId xmlns:a16="http://schemas.microsoft.com/office/drawing/2014/main" id="{2438F90E-EC80-9C88-4763-1301CD63165A}"/>
                </a:ext>
              </a:extLst>
            </p:cNvPr>
            <p:cNvSpPr/>
            <p:nvPr/>
          </p:nvSpPr>
          <p:spPr>
            <a:xfrm>
              <a:off x="7227254" y="813800"/>
              <a:ext cx="1240341" cy="1012823"/>
            </a:xfrm>
            <a:prstGeom prst="wedgeRoundRectCallout">
              <a:avLst>
                <a:gd name="adj1" fmla="val -54548"/>
                <a:gd name="adj2" fmla="val 165769"/>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200" b="1" dirty="0">
                <a:solidFill>
                  <a:schemeClr val="bg1"/>
                </a:solidFill>
              </a:endParaRPr>
            </a:p>
          </p:txBody>
        </p:sp>
        <p:pic>
          <p:nvPicPr>
            <p:cNvPr id="14" name="Picture 13" descr="Shape&#10;&#10;Description automatically generated with medium confidence">
              <a:extLst>
                <a:ext uri="{FF2B5EF4-FFF2-40B4-BE49-F238E27FC236}">
                  <a16:creationId xmlns:a16="http://schemas.microsoft.com/office/drawing/2014/main" id="{4F7285A8-DA7F-FB96-84A1-EC1023AE68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9930" y="2609198"/>
              <a:ext cx="4651592" cy="2480849"/>
            </a:xfrm>
            <a:prstGeom prst="rect">
              <a:avLst/>
            </a:prstGeom>
          </p:spPr>
        </p:pic>
        <p:sp>
          <p:nvSpPr>
            <p:cNvPr id="15" name="Rounded Rectangular Callout 14">
              <a:extLst>
                <a:ext uri="{FF2B5EF4-FFF2-40B4-BE49-F238E27FC236}">
                  <a16:creationId xmlns:a16="http://schemas.microsoft.com/office/drawing/2014/main" id="{19BE1420-DD56-D1D0-92F9-CE899DBF7044}"/>
                </a:ext>
              </a:extLst>
            </p:cNvPr>
            <p:cNvSpPr/>
            <p:nvPr/>
          </p:nvSpPr>
          <p:spPr>
            <a:xfrm>
              <a:off x="7532054" y="1195889"/>
              <a:ext cx="1240341" cy="1012823"/>
            </a:xfrm>
            <a:prstGeom prst="wedgeRoundRectCallout">
              <a:avLst>
                <a:gd name="adj1" fmla="val -9103"/>
                <a:gd name="adj2" fmla="val 134850"/>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200" b="1" dirty="0">
                <a:solidFill>
                  <a:schemeClr val="bg1"/>
                </a:solidFill>
              </a:endParaRPr>
            </a:p>
          </p:txBody>
        </p:sp>
        <p:sp>
          <p:nvSpPr>
            <p:cNvPr id="16" name="Rounded Rectangular Callout 15">
              <a:extLst>
                <a:ext uri="{FF2B5EF4-FFF2-40B4-BE49-F238E27FC236}">
                  <a16:creationId xmlns:a16="http://schemas.microsoft.com/office/drawing/2014/main" id="{403DFD13-1FDE-C1A3-6671-B551996CFD6D}"/>
                </a:ext>
              </a:extLst>
            </p:cNvPr>
            <p:cNvSpPr/>
            <p:nvPr/>
          </p:nvSpPr>
          <p:spPr>
            <a:xfrm>
              <a:off x="8467595" y="1465504"/>
              <a:ext cx="1545141" cy="743210"/>
            </a:xfrm>
            <a:prstGeom prst="wedgeRoundRectCallout">
              <a:avLst>
                <a:gd name="adj1" fmla="val -27281"/>
                <a:gd name="adj2" fmla="val 159585"/>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200" b="1" dirty="0">
                <a:solidFill>
                  <a:schemeClr val="bg1"/>
                </a:solidFill>
              </a:endParaRPr>
            </a:p>
          </p:txBody>
        </p:sp>
        <p:sp>
          <p:nvSpPr>
            <p:cNvPr id="17" name="Rounded Rectangular Callout 16">
              <a:extLst>
                <a:ext uri="{FF2B5EF4-FFF2-40B4-BE49-F238E27FC236}">
                  <a16:creationId xmlns:a16="http://schemas.microsoft.com/office/drawing/2014/main" id="{82880AEC-8AE0-0A63-0AC7-8C363831E37D}"/>
                </a:ext>
              </a:extLst>
            </p:cNvPr>
            <p:cNvSpPr/>
            <p:nvPr/>
          </p:nvSpPr>
          <p:spPr>
            <a:xfrm flipH="1">
              <a:off x="10801478" y="183066"/>
              <a:ext cx="872779" cy="1012823"/>
            </a:xfrm>
            <a:prstGeom prst="wedgeRoundRectCallout">
              <a:avLst>
                <a:gd name="adj1" fmla="val -10059"/>
                <a:gd name="adj2" fmla="val 233743"/>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bg1"/>
                  </a:solidFill>
                </a:rPr>
                <a:t>?</a:t>
              </a:r>
              <a:endParaRPr lang="sv-SE" sz="900" b="1" dirty="0">
                <a:solidFill>
                  <a:schemeClr val="bg1"/>
                </a:solidFill>
              </a:endParaRPr>
            </a:p>
          </p:txBody>
        </p:sp>
      </p:grpSp>
      <p:sp>
        <p:nvSpPr>
          <p:cNvPr id="18" name="TextBox 17">
            <a:extLst>
              <a:ext uri="{FF2B5EF4-FFF2-40B4-BE49-F238E27FC236}">
                <a16:creationId xmlns:a16="http://schemas.microsoft.com/office/drawing/2014/main" id="{91945D3C-46B0-B78A-511B-9F2670A806BA}"/>
              </a:ext>
            </a:extLst>
          </p:cNvPr>
          <p:cNvSpPr txBox="1"/>
          <p:nvPr/>
        </p:nvSpPr>
        <p:spPr>
          <a:xfrm>
            <a:off x="384345" y="6445763"/>
            <a:ext cx="3211269" cy="2492990"/>
          </a:xfrm>
          <a:prstGeom prst="rect">
            <a:avLst/>
          </a:prstGeom>
          <a:noFill/>
        </p:spPr>
        <p:txBody>
          <a:bodyPr wrap="square" rtlCol="0">
            <a:spAutoFit/>
          </a:bodyPr>
          <a:lstStyle/>
          <a:p>
            <a:r>
              <a:rPr lang="sv-SE" sz="1200" b="1" dirty="0">
                <a:latin typeface="Lato" panose="020F0502020204030203" pitchFamily="34" charset="0"/>
                <a:ea typeface="Lato" panose="020F0502020204030203" pitchFamily="34" charset="0"/>
                <a:cs typeface="Lato" panose="020F0502020204030203" pitchFamily="34" charset="0"/>
              </a:rPr>
              <a:t>NÅGRA EXEMPEL PÅ BRA FRÅGOR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UTFORSKANDE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menar du när du säger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gjorde du?</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hände sen? </a:t>
            </a:r>
          </a:p>
          <a:p>
            <a:pPr marL="285750" indent="-2857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FÖRDJUPANDE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tänker du?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känner du?</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är detta viktigt för dig?</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Vilken övertygelse vilar det du säger på?</a:t>
            </a:r>
          </a:p>
          <a:p>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id="{6E23246B-DB6A-7731-165E-5E9293DBFB75}"/>
              </a:ext>
            </a:extLst>
          </p:cNvPr>
          <p:cNvSpPr txBox="1"/>
          <p:nvPr/>
        </p:nvSpPr>
        <p:spPr>
          <a:xfrm>
            <a:off x="3595614" y="6814798"/>
            <a:ext cx="3044655" cy="2123658"/>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JÄMFÖRANDE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var det förr?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ser det ut i …?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säger/tänker/känner den andra?</a:t>
            </a:r>
          </a:p>
          <a:p>
            <a:pPr marL="285750" indent="-2857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FRÅGOR FÖR REFLEKTION</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upplever ni samtalet? Är det något vi kan göra bättre?</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var orsaken till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har systemet skapat det som nu händer?</a:t>
            </a:r>
          </a:p>
        </p:txBody>
      </p:sp>
      <p:cxnSp>
        <p:nvCxnSpPr>
          <p:cNvPr id="22" name="Straight Connector 21">
            <a:extLst>
              <a:ext uri="{FF2B5EF4-FFF2-40B4-BE49-F238E27FC236}">
                <a16:creationId xmlns:a16="http://schemas.microsoft.com/office/drawing/2014/main" id="{8FD3FC0F-521B-65E1-8419-87E17B1599D2}"/>
              </a:ext>
            </a:extLst>
          </p:cNvPr>
          <p:cNvCxnSpPr>
            <a:cxnSpLocks/>
          </p:cNvCxnSpPr>
          <p:nvPr/>
        </p:nvCxnSpPr>
        <p:spPr>
          <a:xfrm>
            <a:off x="384345" y="6198290"/>
            <a:ext cx="608931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EF5E4C74-3D14-D24D-8DAE-EA19FA485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5695" y="9457463"/>
            <a:ext cx="1204574" cy="322581"/>
          </a:xfrm>
          <a:prstGeom prst="rect">
            <a:avLst/>
          </a:prstGeom>
        </p:spPr>
      </p:pic>
      <p:sp>
        <p:nvSpPr>
          <p:cNvPr id="2" name="Content Placeholder 2">
            <a:extLst>
              <a:ext uri="{FF2B5EF4-FFF2-40B4-BE49-F238E27FC236}">
                <a16:creationId xmlns:a16="http://schemas.microsoft.com/office/drawing/2014/main" id="{6431BEF5-62E9-EDF2-E490-24C9382A1B5F}"/>
              </a:ext>
            </a:extLst>
          </p:cNvPr>
          <p:cNvSpPr txBox="1">
            <a:spLocks/>
          </p:cNvSpPr>
          <p:nvPr/>
        </p:nvSpPr>
        <p:spPr>
          <a:xfrm>
            <a:off x="1059533" y="4224333"/>
            <a:ext cx="5256000" cy="1603965"/>
          </a:xfrm>
          <a:prstGeom prst="rect">
            <a:avLst/>
          </a:prstGeom>
          <a:solidFill>
            <a:srgbClr val="76937E">
              <a:alpha val="53000"/>
            </a:srgbClr>
          </a:solidFill>
        </p:spPr>
        <p:txBody>
          <a:bodyPr vert="horz" lIns="91440" tIns="45720" rIns="91440" bIns="45720" rtlCol="0" anchor="ctr"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Pro" panose="02020602060506020403"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Pro" panose="02020602060506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Pro" panose="02020602060506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Bra frågor kan bidra till att få någon att utveckla sina tankar eller tydliggöra det de försöker förmedla. De är till hjälp för att fördjupa samtal och skapa reflektion. Det finns även frågor som främjar perspektivmedvetenhet – att få någon att överväga andra synvinklar än sin egen och inse att det inte bara finns en sanning. Att främja ömsesidig förståelse är en central aspekt av konflikthantering.</a:t>
            </a:r>
            <a:endParaRPr lang="sv-SE" sz="2400" dirty="0"/>
          </a:p>
        </p:txBody>
      </p:sp>
      <p:sp>
        <p:nvSpPr>
          <p:cNvPr id="3" name="Rectangle 2">
            <a:extLst>
              <a:ext uri="{FF2B5EF4-FFF2-40B4-BE49-F238E27FC236}">
                <a16:creationId xmlns:a16="http://schemas.microsoft.com/office/drawing/2014/main" id="{12E7B754-936A-1628-F1B3-1513BC4286F8}"/>
              </a:ext>
            </a:extLst>
          </p:cNvPr>
          <p:cNvSpPr/>
          <p:nvPr/>
        </p:nvSpPr>
        <p:spPr>
          <a:xfrm>
            <a:off x="633779" y="481402"/>
            <a:ext cx="4377102" cy="1100364"/>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bg1"/>
                </a:solidFill>
                <a:latin typeface="Bebas Neue Pro SmE Bk" panose="020B0406020202050201" pitchFamily="34" charset="77"/>
                <a:ea typeface="Source Sans Pro Light" panose="020B0403030403020204" pitchFamily="34" charset="0"/>
                <a:cs typeface="Lato Light" panose="020F0502020204030203" pitchFamily="34" charset="0"/>
              </a:rPr>
              <a:t>Bra frågor</a:t>
            </a:r>
          </a:p>
        </p:txBody>
      </p:sp>
    </p:spTree>
    <p:extLst>
      <p:ext uri="{BB962C8B-B14F-4D97-AF65-F5344CB8AC3E}">
        <p14:creationId xmlns:p14="http://schemas.microsoft.com/office/powerpoint/2010/main" val="215561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8206B1-57F2-548D-29FF-AB5F2CCE2156}"/>
              </a:ext>
            </a:extLst>
          </p:cNvPr>
          <p:cNvGrpSpPr/>
          <p:nvPr/>
        </p:nvGrpSpPr>
        <p:grpSpPr>
          <a:xfrm>
            <a:off x="2282614" y="1896890"/>
            <a:ext cx="1679489" cy="1322917"/>
            <a:chOff x="6436028" y="1421356"/>
            <a:chExt cx="5125494" cy="4145767"/>
          </a:xfrm>
        </p:grpSpPr>
        <p:pic>
          <p:nvPicPr>
            <p:cNvPr id="3" name="Picture 2" descr="Shape&#10;&#10;Description automatically generated with medium confidence">
              <a:extLst>
                <a:ext uri="{FF2B5EF4-FFF2-40B4-BE49-F238E27FC236}">
                  <a16:creationId xmlns:a16="http://schemas.microsoft.com/office/drawing/2014/main" id="{A3519AAA-C9C0-BF0A-ADD2-B9FA0CDA40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9930" y="3086274"/>
              <a:ext cx="4651592" cy="2480849"/>
            </a:xfrm>
            <a:prstGeom prst="rect">
              <a:avLst/>
            </a:prstGeom>
          </p:spPr>
        </p:pic>
        <p:sp>
          <p:nvSpPr>
            <p:cNvPr id="4" name="Rounded Rectangular Callout 3">
              <a:extLst>
                <a:ext uri="{FF2B5EF4-FFF2-40B4-BE49-F238E27FC236}">
                  <a16:creationId xmlns:a16="http://schemas.microsoft.com/office/drawing/2014/main" id="{6AF64949-77FE-8896-18AA-22764F2626FA}"/>
                </a:ext>
              </a:extLst>
            </p:cNvPr>
            <p:cNvSpPr/>
            <p:nvPr/>
          </p:nvSpPr>
          <p:spPr>
            <a:xfrm>
              <a:off x="6436028" y="1421357"/>
              <a:ext cx="1555577" cy="1172925"/>
            </a:xfrm>
            <a:prstGeom prst="wedgeRoundRectCallout">
              <a:avLst>
                <a:gd name="adj1" fmla="val -10613"/>
                <a:gd name="adj2" fmla="val 138323"/>
                <a:gd name="adj3" fmla="val 16667"/>
              </a:avLst>
            </a:prstGeom>
            <a:gradFill flip="none" rotWithShape="1">
              <a:gsLst>
                <a:gs pos="0">
                  <a:schemeClr val="accent1">
                    <a:lumMod val="5000"/>
                    <a:lumOff val="95000"/>
                  </a:schemeClr>
                </a:gs>
                <a:gs pos="33000">
                  <a:schemeClr val="accent3">
                    <a:lumMod val="40000"/>
                    <a:lumOff val="60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5" name="Rounded Rectangular Callout 4">
              <a:extLst>
                <a:ext uri="{FF2B5EF4-FFF2-40B4-BE49-F238E27FC236}">
                  <a16:creationId xmlns:a16="http://schemas.microsoft.com/office/drawing/2014/main" id="{7ECDC8DF-B32C-7572-C09B-70D7E8719587}"/>
                </a:ext>
              </a:extLst>
            </p:cNvPr>
            <p:cNvSpPr/>
            <p:nvPr/>
          </p:nvSpPr>
          <p:spPr>
            <a:xfrm flipH="1">
              <a:off x="10221237" y="1421356"/>
              <a:ext cx="776352" cy="1172925"/>
            </a:xfrm>
            <a:prstGeom prst="wedgeRoundRectCallout">
              <a:avLst>
                <a:gd name="adj1" fmla="val -54208"/>
                <a:gd name="adj2" fmla="val 113761"/>
                <a:gd name="adj3" fmla="val 16667"/>
              </a:avLst>
            </a:prstGeom>
            <a:gradFill flip="none" rotWithShape="1">
              <a:gsLst>
                <a:gs pos="0">
                  <a:schemeClr val="accent1">
                    <a:lumMod val="5000"/>
                    <a:lumOff val="95000"/>
                  </a:schemeClr>
                </a:gs>
                <a:gs pos="33000">
                  <a:schemeClr val="accent3">
                    <a:lumMod val="40000"/>
                    <a:lumOff val="60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grpSp>
      <p:sp>
        <p:nvSpPr>
          <p:cNvPr id="7" name="TextBox 6">
            <a:extLst>
              <a:ext uri="{FF2B5EF4-FFF2-40B4-BE49-F238E27FC236}">
                <a16:creationId xmlns:a16="http://schemas.microsoft.com/office/drawing/2014/main" id="{6C0A6949-1AE5-4E67-C4F6-EBD8336EF4C8}"/>
              </a:ext>
            </a:extLst>
          </p:cNvPr>
          <p:cNvSpPr txBox="1"/>
          <p:nvPr/>
        </p:nvSpPr>
        <p:spPr>
          <a:xfrm>
            <a:off x="4442052" y="1812333"/>
            <a:ext cx="1807062" cy="1570943"/>
          </a:xfrm>
          <a:prstGeom prst="rect">
            <a:avLst/>
          </a:prstGeom>
          <a:noFill/>
        </p:spPr>
        <p:txBody>
          <a:bodyPr wrap="square">
            <a:spAutoFit/>
          </a:bodyPr>
          <a:lstStyle/>
          <a:p>
            <a:pPr marL="0" indent="0" algn="ctr">
              <a:lnSpc>
                <a:spcPct val="140000"/>
              </a:lnSpc>
              <a:buNone/>
            </a:pPr>
            <a:r>
              <a:rPr lang="sv-SE" sz="1400" b="1" dirty="0">
                <a:latin typeface="PT Sans" panose="020B0503020203020204" pitchFamily="34" charset="77"/>
                <a:ea typeface="Lato" panose="020F0502020204030203" pitchFamily="34" charset="0"/>
                <a:cs typeface="Lato" panose="020F0502020204030203" pitchFamily="34" charset="0"/>
              </a:rPr>
              <a:t>Återspegling är när du kortfattat säger tillbaka det du har hört direkt till talaren</a:t>
            </a:r>
          </a:p>
        </p:txBody>
      </p:sp>
      <p:sp>
        <p:nvSpPr>
          <p:cNvPr id="8" name="TextBox 7">
            <a:extLst>
              <a:ext uri="{FF2B5EF4-FFF2-40B4-BE49-F238E27FC236}">
                <a16:creationId xmlns:a16="http://schemas.microsoft.com/office/drawing/2014/main" id="{536FDEB2-4DAB-A04D-A3A8-5D9ED63218E8}"/>
              </a:ext>
            </a:extLst>
          </p:cNvPr>
          <p:cNvSpPr txBox="1"/>
          <p:nvPr/>
        </p:nvSpPr>
        <p:spPr>
          <a:xfrm>
            <a:off x="993913" y="5595461"/>
            <a:ext cx="5326666" cy="3385542"/>
          </a:xfrm>
          <a:prstGeom prst="rect">
            <a:avLst/>
          </a:prstGeom>
          <a:noFill/>
        </p:spPr>
        <p:txBody>
          <a:bodyPr wrap="square">
            <a:spAutoFit/>
          </a:bodyPr>
          <a:lstStyle/>
          <a:p>
            <a:pPr>
              <a:spcBef>
                <a:spcPts val="600"/>
              </a:spcBef>
              <a:spcAft>
                <a:spcPts val="600"/>
              </a:spcAft>
            </a:pPr>
            <a:r>
              <a:rPr lang="sv-SE" sz="1200" dirty="0">
                <a:latin typeface="Lato" panose="020F0502020204030203" pitchFamily="34" charset="0"/>
                <a:ea typeface="Lato" panose="020F0502020204030203" pitchFamily="34" charset="0"/>
                <a:cs typeface="Lato" panose="020F0502020204030203" pitchFamily="34" charset="0"/>
              </a:rPr>
              <a:t>Steg för steg:</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Du är neutral eller opartisk när du återspeglar – du lägger inte dina egna tankar eller värderingar in i en återspegling</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Du återspeglar direkt till personen som har talat (om det finns fler personer)</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Säg kortfattat det du hör den andre säga</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Fokusera på det som hen betonar</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Använd samma emotionella ton men inte exakt samma ord</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Stäm av med en fråga: ”Stämmer det?” eller  ”Var det så du menade?” (eller liknande)</a:t>
            </a:r>
            <a:br>
              <a:rPr lang="sv-SE" sz="1200" dirty="0">
                <a:latin typeface="Lato" panose="020F0502020204030203" pitchFamily="34" charset="0"/>
                <a:ea typeface="Lato" panose="020F0502020204030203" pitchFamily="34" charset="0"/>
                <a:cs typeface="Lato" panose="020F0502020204030203" pitchFamily="34" charset="0"/>
              </a:rPr>
            </a:br>
            <a:endParaRPr lang="sv-SE" sz="1200" dirty="0">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sv-SE" sz="1200" dirty="0">
                <a:latin typeface="Lato" panose="020F0502020204030203" pitchFamily="34" charset="0"/>
                <a:ea typeface="Lato" panose="020F0502020204030203" pitchFamily="34" charset="0"/>
                <a:cs typeface="Lato" panose="020F0502020204030203" pitchFamily="34" charset="0"/>
              </a:rPr>
              <a:t>Se också färdigheten ”Bekräftelse”</a:t>
            </a:r>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5583" y="9457185"/>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460846" y="5040381"/>
            <a:ext cx="608931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C22C444-3728-5B4E-8B18-32B5F64C78E7}"/>
              </a:ext>
            </a:extLst>
          </p:cNvPr>
          <p:cNvSpPr txBox="1">
            <a:spLocks/>
          </p:cNvSpPr>
          <p:nvPr/>
        </p:nvSpPr>
        <p:spPr>
          <a:xfrm>
            <a:off x="1064579" y="3603877"/>
            <a:ext cx="5256000" cy="1144692"/>
          </a:xfrm>
          <a:prstGeom prst="rect">
            <a:avLst/>
          </a:prstGeom>
          <a:solidFill>
            <a:srgbClr val="76937E">
              <a:alpha val="53000"/>
            </a:srgb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Pro" panose="02020602060506020403"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Pro" panose="02020602060506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Pro" panose="02020602060506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Återspegling bidrar till klarhet och öppenhet. Den som återspeglas kan utveckla, förklara eller korrigera det hon har sagt. I en större grupp hör andra det hen har sagt på ett annat sätt. Återspegling saktar också ner samtalet – något som är viktigt när det uppstår spänning. </a:t>
            </a:r>
            <a:endParaRPr lang="sv-SE" sz="2400" dirty="0"/>
          </a:p>
        </p:txBody>
      </p:sp>
      <p:sp>
        <p:nvSpPr>
          <p:cNvPr id="17" name="Rectangle 16">
            <a:extLst>
              <a:ext uri="{FF2B5EF4-FFF2-40B4-BE49-F238E27FC236}">
                <a16:creationId xmlns:a16="http://schemas.microsoft.com/office/drawing/2014/main" id="{68E5E239-8FDE-90AA-A616-C08C3403CBF4}"/>
              </a:ext>
            </a:extLst>
          </p:cNvPr>
          <p:cNvSpPr/>
          <p:nvPr/>
        </p:nvSpPr>
        <p:spPr>
          <a:xfrm>
            <a:off x="821803" y="491369"/>
            <a:ext cx="3865944" cy="1100364"/>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bg1"/>
                </a:solidFill>
                <a:latin typeface="Bebas Neue Pro SmE Bk" panose="020B0406020202050201" pitchFamily="34" charset="77"/>
                <a:ea typeface="Source Sans Pro Light" panose="020B0403030403020204" pitchFamily="34" charset="0"/>
                <a:cs typeface="Lato Light" panose="020F0502020204030203" pitchFamily="34" charset="0"/>
              </a:rPr>
              <a:t>Återspegling</a:t>
            </a:r>
          </a:p>
        </p:txBody>
      </p:sp>
    </p:spTree>
    <p:extLst>
      <p:ext uri="{BB962C8B-B14F-4D97-AF65-F5344CB8AC3E}">
        <p14:creationId xmlns:p14="http://schemas.microsoft.com/office/powerpoint/2010/main" val="3366610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0A6949-1AE5-4E67-C4F6-EBD8336EF4C8}"/>
              </a:ext>
            </a:extLst>
          </p:cNvPr>
          <p:cNvSpPr txBox="1"/>
          <p:nvPr/>
        </p:nvSpPr>
        <p:spPr>
          <a:xfrm>
            <a:off x="4132028" y="2127632"/>
            <a:ext cx="1941453" cy="1169551"/>
          </a:xfrm>
          <a:prstGeom prst="rect">
            <a:avLst/>
          </a:prstGeom>
          <a:noFill/>
        </p:spPr>
        <p:txBody>
          <a:bodyPr wrap="square">
            <a:spAutoFit/>
          </a:bodyPr>
          <a:lstStyle/>
          <a:p>
            <a:pPr algn="ctr"/>
            <a:r>
              <a:rPr lang="sv-SE" sz="1400" b="1" dirty="0">
                <a:latin typeface="PT Sans" panose="020B0503020203020204" pitchFamily="34" charset="77"/>
              </a:rPr>
              <a:t>Du bekräftar en central tanke, känsla, värdering, övertygelse eller viljeinriktning för att visa att du förstår</a:t>
            </a:r>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58" y="9486034"/>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384344" y="5308738"/>
            <a:ext cx="608931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CA0B83EB-FC77-1117-6F9D-D6DCE63D73D2}"/>
              </a:ext>
            </a:extLst>
          </p:cNvPr>
          <p:cNvSpPr txBox="1">
            <a:spLocks/>
          </p:cNvSpPr>
          <p:nvPr/>
        </p:nvSpPr>
        <p:spPr>
          <a:xfrm>
            <a:off x="1064580" y="5738770"/>
            <a:ext cx="5256000" cy="2789215"/>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Steg för steg:</a:t>
            </a:r>
          </a:p>
          <a:p>
            <a:pPr>
              <a:lnSpc>
                <a:spcPct val="14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Lyssna på den andre med empati – ställ dig i dennes skor</a:t>
            </a:r>
          </a:p>
          <a:p>
            <a:pPr>
              <a:lnSpc>
                <a:spcPct val="14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Försök hitta den mest centrala underliggande viljeinriktning, tanke, känsla, värdering eller övertygelse </a:t>
            </a:r>
          </a:p>
          <a:p>
            <a:pPr>
              <a:lnSpc>
                <a:spcPct val="14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Inleda med: </a:t>
            </a:r>
          </a:p>
          <a:p>
            <a:pPr lvl="1">
              <a:lnSpc>
                <a:spcPct val="14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Det ser ut som …</a:t>
            </a:r>
          </a:p>
          <a:p>
            <a:pPr lvl="1">
              <a:lnSpc>
                <a:spcPct val="14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Det låter som …</a:t>
            </a:r>
          </a:p>
          <a:p>
            <a:pPr lvl="1">
              <a:lnSpc>
                <a:spcPct val="14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Det verkar som …</a:t>
            </a:r>
          </a:p>
          <a:p>
            <a:pPr>
              <a:lnSpc>
                <a:spcPct val="14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Din ton är frågande och inte ifrågasättande, påpekande eller anklagande. </a:t>
            </a:r>
          </a:p>
        </p:txBody>
      </p:sp>
      <p:pic>
        <p:nvPicPr>
          <p:cNvPr id="2" name="Picture 1">
            <a:extLst>
              <a:ext uri="{FF2B5EF4-FFF2-40B4-BE49-F238E27FC236}">
                <a16:creationId xmlns:a16="http://schemas.microsoft.com/office/drawing/2014/main" id="{70D11209-73B5-02AF-60BB-14B96B267295}"/>
              </a:ext>
            </a:extLst>
          </p:cNvPr>
          <p:cNvPicPr>
            <a:picLocks noChangeAspect="1"/>
          </p:cNvPicPr>
          <p:nvPr/>
        </p:nvPicPr>
        <p:blipFill>
          <a:blip r:embed="rId3"/>
          <a:stretch>
            <a:fillRect/>
          </a:stretch>
        </p:blipFill>
        <p:spPr>
          <a:xfrm>
            <a:off x="1955886" y="1834675"/>
            <a:ext cx="1540173" cy="1668818"/>
          </a:xfrm>
          <a:prstGeom prst="rect">
            <a:avLst/>
          </a:prstGeom>
        </p:spPr>
      </p:pic>
      <p:sp>
        <p:nvSpPr>
          <p:cNvPr id="3" name="Content Placeholder 2">
            <a:extLst>
              <a:ext uri="{FF2B5EF4-FFF2-40B4-BE49-F238E27FC236}">
                <a16:creationId xmlns:a16="http://schemas.microsoft.com/office/drawing/2014/main" id="{E2506DCB-E837-3214-FA5B-DEB2516A40F9}"/>
              </a:ext>
            </a:extLst>
          </p:cNvPr>
          <p:cNvSpPr txBox="1">
            <a:spLocks/>
          </p:cNvSpPr>
          <p:nvPr/>
        </p:nvSpPr>
        <p:spPr>
          <a:xfrm>
            <a:off x="1064579" y="3777782"/>
            <a:ext cx="5256000" cy="1169547"/>
          </a:xfrm>
          <a:prstGeom prst="rect">
            <a:avLst/>
          </a:prstGeom>
          <a:solidFill>
            <a:srgbClr val="76937E">
              <a:alpha val="53000"/>
            </a:srgb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Pro" panose="02020602060506020403"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Pro" panose="02020602060506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Pro" panose="02020602060506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Validering (eller bekräftelse) används för att sätta namn på känslor och kan bidra till att en person känner sig förstådd. I förhandling och konflikthantering är det ett mycket användbar färdighet för att skapa öppenhet. </a:t>
            </a:r>
            <a:endParaRPr lang="sv-SE" sz="2400" dirty="0"/>
          </a:p>
        </p:txBody>
      </p:sp>
      <p:sp>
        <p:nvSpPr>
          <p:cNvPr id="13" name="Rectangle 12">
            <a:extLst>
              <a:ext uri="{FF2B5EF4-FFF2-40B4-BE49-F238E27FC236}">
                <a16:creationId xmlns:a16="http://schemas.microsoft.com/office/drawing/2014/main" id="{C5E5AC84-7662-42E8-F529-2C53AE60370D}"/>
              </a:ext>
            </a:extLst>
          </p:cNvPr>
          <p:cNvSpPr/>
          <p:nvPr/>
        </p:nvSpPr>
        <p:spPr>
          <a:xfrm>
            <a:off x="867434" y="398443"/>
            <a:ext cx="4377102" cy="1100364"/>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bg1"/>
                </a:solidFill>
                <a:latin typeface="Bebas Neue Pro SmE Bk" panose="020B0406020202050201" pitchFamily="34" charset="77"/>
                <a:ea typeface="Source Sans Pro Light" panose="020B0403030403020204" pitchFamily="34" charset="0"/>
                <a:cs typeface="Lato Light" panose="020F0502020204030203" pitchFamily="34" charset="0"/>
              </a:rPr>
              <a:t>Validering</a:t>
            </a:r>
          </a:p>
        </p:txBody>
      </p:sp>
    </p:spTree>
    <p:extLst>
      <p:ext uri="{BB962C8B-B14F-4D97-AF65-F5344CB8AC3E}">
        <p14:creationId xmlns:p14="http://schemas.microsoft.com/office/powerpoint/2010/main" val="2383752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0A6949-1AE5-4E67-C4F6-EBD8336EF4C8}"/>
              </a:ext>
            </a:extLst>
          </p:cNvPr>
          <p:cNvSpPr txBox="1"/>
          <p:nvPr/>
        </p:nvSpPr>
        <p:spPr>
          <a:xfrm>
            <a:off x="4132028" y="1865908"/>
            <a:ext cx="1912037" cy="1169551"/>
          </a:xfrm>
          <a:prstGeom prst="rect">
            <a:avLst/>
          </a:prstGeom>
          <a:noFill/>
        </p:spPr>
        <p:txBody>
          <a:bodyPr wrap="square">
            <a:spAutoFit/>
          </a:bodyPr>
          <a:lstStyle/>
          <a:p>
            <a:pPr algn="ctr"/>
            <a:r>
              <a:rPr lang="sv-SE" sz="1400" b="1" dirty="0">
                <a:latin typeface="PT Sans" panose="020B0503020203020204" pitchFamily="34" charset="77"/>
              </a:rPr>
              <a:t>Summering kortfattat sammanfattning av huvudpunkter i ett samtal eller del av ett samtal</a:t>
            </a:r>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58" y="9486034"/>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384343" y="4732269"/>
            <a:ext cx="608931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05B3E7D-1D45-8E10-B6F5-04C19AD5071F}"/>
              </a:ext>
            </a:extLst>
          </p:cNvPr>
          <p:cNvGrpSpPr/>
          <p:nvPr/>
        </p:nvGrpSpPr>
        <p:grpSpPr>
          <a:xfrm>
            <a:off x="2125019" y="1779171"/>
            <a:ext cx="1303980" cy="1343024"/>
            <a:chOff x="6909930" y="183066"/>
            <a:chExt cx="4764326" cy="4906981"/>
          </a:xfrm>
        </p:grpSpPr>
        <p:sp>
          <p:nvSpPr>
            <p:cNvPr id="15" name="Rounded Rectangular Callout 14">
              <a:extLst>
                <a:ext uri="{FF2B5EF4-FFF2-40B4-BE49-F238E27FC236}">
                  <a16:creationId xmlns:a16="http://schemas.microsoft.com/office/drawing/2014/main" id="{9EE02006-D833-457F-F75B-3696485073F3}"/>
                </a:ext>
              </a:extLst>
            </p:cNvPr>
            <p:cNvSpPr/>
            <p:nvPr/>
          </p:nvSpPr>
          <p:spPr>
            <a:xfrm>
              <a:off x="7227255" y="813801"/>
              <a:ext cx="1240341" cy="1012823"/>
            </a:xfrm>
            <a:prstGeom prst="wedgeRoundRectCallout">
              <a:avLst>
                <a:gd name="adj1" fmla="val -54548"/>
                <a:gd name="adj2" fmla="val 165769"/>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900" b="1" dirty="0">
                <a:solidFill>
                  <a:schemeClr val="bg1"/>
                </a:solidFill>
              </a:endParaRPr>
            </a:p>
          </p:txBody>
        </p:sp>
        <p:pic>
          <p:nvPicPr>
            <p:cNvPr id="16" name="Picture 15" descr="Shape&#10;&#10;Description automatically generated with medium confidence">
              <a:extLst>
                <a:ext uri="{FF2B5EF4-FFF2-40B4-BE49-F238E27FC236}">
                  <a16:creationId xmlns:a16="http://schemas.microsoft.com/office/drawing/2014/main" id="{B4266C74-F63E-699C-4C0A-5DB6381327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9930" y="2609198"/>
              <a:ext cx="4651592" cy="2480849"/>
            </a:xfrm>
            <a:prstGeom prst="rect">
              <a:avLst/>
            </a:prstGeom>
          </p:spPr>
        </p:pic>
        <p:sp>
          <p:nvSpPr>
            <p:cNvPr id="17" name="Rounded Rectangular Callout 16">
              <a:extLst>
                <a:ext uri="{FF2B5EF4-FFF2-40B4-BE49-F238E27FC236}">
                  <a16:creationId xmlns:a16="http://schemas.microsoft.com/office/drawing/2014/main" id="{7D87C085-0D93-D8B2-EBB9-F15AFADA7CD5}"/>
                </a:ext>
              </a:extLst>
            </p:cNvPr>
            <p:cNvSpPr/>
            <p:nvPr/>
          </p:nvSpPr>
          <p:spPr>
            <a:xfrm>
              <a:off x="7532054" y="1195889"/>
              <a:ext cx="1240341" cy="1012823"/>
            </a:xfrm>
            <a:prstGeom prst="wedgeRoundRectCallout">
              <a:avLst>
                <a:gd name="adj1" fmla="val -9103"/>
                <a:gd name="adj2" fmla="val 134850"/>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900" b="1" dirty="0">
                <a:solidFill>
                  <a:schemeClr val="bg1"/>
                </a:solidFill>
              </a:endParaRPr>
            </a:p>
          </p:txBody>
        </p:sp>
        <p:sp>
          <p:nvSpPr>
            <p:cNvPr id="18" name="Rounded Rectangular Callout 17">
              <a:extLst>
                <a:ext uri="{FF2B5EF4-FFF2-40B4-BE49-F238E27FC236}">
                  <a16:creationId xmlns:a16="http://schemas.microsoft.com/office/drawing/2014/main" id="{771E4CB0-D5DF-FAA7-A0E6-7735134DBD8A}"/>
                </a:ext>
              </a:extLst>
            </p:cNvPr>
            <p:cNvSpPr/>
            <p:nvPr/>
          </p:nvSpPr>
          <p:spPr>
            <a:xfrm>
              <a:off x="8467595" y="1465505"/>
              <a:ext cx="1545141" cy="743210"/>
            </a:xfrm>
            <a:prstGeom prst="wedgeRoundRectCallout">
              <a:avLst>
                <a:gd name="adj1" fmla="val -27281"/>
                <a:gd name="adj2" fmla="val 159585"/>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900" b="1" dirty="0">
                <a:solidFill>
                  <a:schemeClr val="bg1"/>
                </a:solidFill>
              </a:endParaRPr>
            </a:p>
          </p:txBody>
        </p:sp>
        <p:sp>
          <p:nvSpPr>
            <p:cNvPr id="19" name="Rounded Rectangular Callout 18">
              <a:extLst>
                <a:ext uri="{FF2B5EF4-FFF2-40B4-BE49-F238E27FC236}">
                  <a16:creationId xmlns:a16="http://schemas.microsoft.com/office/drawing/2014/main" id="{D2DE468A-22D4-CF52-8670-446141A000AF}"/>
                </a:ext>
              </a:extLst>
            </p:cNvPr>
            <p:cNvSpPr/>
            <p:nvPr/>
          </p:nvSpPr>
          <p:spPr>
            <a:xfrm flipH="1">
              <a:off x="10801477" y="183066"/>
              <a:ext cx="872779" cy="1012823"/>
            </a:xfrm>
            <a:prstGeom prst="wedgeRoundRectCallout">
              <a:avLst>
                <a:gd name="adj1" fmla="val -10059"/>
                <a:gd name="adj2" fmla="val 233743"/>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sv-SE" sz="500" b="1" dirty="0">
                  <a:solidFill>
                    <a:schemeClr val="bg1"/>
                  </a:solidFill>
                </a:rPr>
                <a:t>…</a:t>
              </a:r>
            </a:p>
            <a:p>
              <a:pPr marL="228600" indent="-228600">
                <a:buFont typeface="+mj-lt"/>
                <a:buAutoNum type="arabicPeriod"/>
              </a:pPr>
              <a:r>
                <a:rPr lang="sv-SE" sz="500" b="1" dirty="0">
                  <a:solidFill>
                    <a:schemeClr val="bg1"/>
                  </a:solidFill>
                </a:rPr>
                <a:t>…</a:t>
              </a:r>
            </a:p>
            <a:p>
              <a:pPr marL="228600" indent="-228600">
                <a:buFont typeface="+mj-lt"/>
                <a:buAutoNum type="arabicPeriod"/>
              </a:pPr>
              <a:r>
                <a:rPr lang="sv-SE" sz="500" b="1" dirty="0">
                  <a:solidFill>
                    <a:schemeClr val="bg1"/>
                  </a:solidFill>
                </a:rPr>
                <a:t>…</a:t>
              </a:r>
            </a:p>
            <a:p>
              <a:pPr marL="228600" indent="-228600">
                <a:buFont typeface="+mj-lt"/>
                <a:buAutoNum type="arabicPeriod"/>
              </a:pPr>
              <a:endParaRPr lang="sv-SE" sz="200" b="1" dirty="0">
                <a:solidFill>
                  <a:schemeClr val="bg1"/>
                </a:solidFill>
              </a:endParaRPr>
            </a:p>
          </p:txBody>
        </p:sp>
      </p:grpSp>
      <p:sp>
        <p:nvSpPr>
          <p:cNvPr id="20" name="Content Placeholder 2">
            <a:extLst>
              <a:ext uri="{FF2B5EF4-FFF2-40B4-BE49-F238E27FC236}">
                <a16:creationId xmlns:a16="http://schemas.microsoft.com/office/drawing/2014/main" id="{CA0B83EB-FC77-1117-6F9D-D6DCE63D73D2}"/>
              </a:ext>
            </a:extLst>
          </p:cNvPr>
          <p:cNvSpPr txBox="1">
            <a:spLocks/>
          </p:cNvSpPr>
          <p:nvPr/>
        </p:nvSpPr>
        <p:spPr>
          <a:xfrm>
            <a:off x="1064578" y="5164985"/>
            <a:ext cx="5256001" cy="2297820"/>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sv-SE" sz="1400" dirty="0">
                <a:latin typeface="Lato" panose="020F0502020204030203" pitchFamily="34" charset="0"/>
                <a:ea typeface="Lato" panose="020F0502020204030203" pitchFamily="34" charset="0"/>
                <a:cs typeface="Lato" panose="020F0502020204030203" pitchFamily="34" charset="0"/>
              </a:rPr>
              <a:t>Såhär gör du en summering :</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Kom ihåg att du ska vara neutral eller opartisk när du sammanfattar.</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Lista ämnen som samtalet eller samtalsdelen har innehållit</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Du kan även lista huvudämnet och eventuella motsättningar eller underdelar</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Stäm av om du eventuellt har missat något</a:t>
            </a:r>
          </a:p>
        </p:txBody>
      </p:sp>
      <p:sp>
        <p:nvSpPr>
          <p:cNvPr id="2" name="Content Placeholder 2">
            <a:extLst>
              <a:ext uri="{FF2B5EF4-FFF2-40B4-BE49-F238E27FC236}">
                <a16:creationId xmlns:a16="http://schemas.microsoft.com/office/drawing/2014/main" id="{A9686922-ACF1-5CC1-6768-824F10ABA2E8}"/>
              </a:ext>
            </a:extLst>
          </p:cNvPr>
          <p:cNvSpPr txBox="1">
            <a:spLocks/>
          </p:cNvSpPr>
          <p:nvPr/>
        </p:nvSpPr>
        <p:spPr>
          <a:xfrm>
            <a:off x="1064579" y="3330819"/>
            <a:ext cx="5256000" cy="1100364"/>
          </a:xfrm>
          <a:prstGeom prst="rect">
            <a:avLst/>
          </a:prstGeom>
          <a:solidFill>
            <a:srgbClr val="76937E">
              <a:alpha val="53000"/>
            </a:srgb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Pro" panose="02020602060506020403"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Pro" panose="02020602060506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Pro" panose="02020602060506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Sammanfattning eller summering har funktionen att ge en känsla av hanterbarhet och ordning när samtalet spretar. Det kan bidra till att någon känner sig förstådd och tagen på allvar. Den bidrar till att skapa klarhet i spänningsfyllda samtal och sakta ner samtalets tempo.</a:t>
            </a:r>
            <a:endParaRPr lang="sv-SE" sz="2400" dirty="0"/>
          </a:p>
        </p:txBody>
      </p:sp>
      <p:sp>
        <p:nvSpPr>
          <p:cNvPr id="8" name="Rectangle 7">
            <a:extLst>
              <a:ext uri="{FF2B5EF4-FFF2-40B4-BE49-F238E27FC236}">
                <a16:creationId xmlns:a16="http://schemas.microsoft.com/office/drawing/2014/main" id="{6F5FB7C1-DD02-E71C-A73C-3FC04E1A3CEC}"/>
              </a:ext>
            </a:extLst>
          </p:cNvPr>
          <p:cNvSpPr/>
          <p:nvPr/>
        </p:nvSpPr>
        <p:spPr>
          <a:xfrm>
            <a:off x="785696" y="494581"/>
            <a:ext cx="4377102" cy="1100364"/>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bg1"/>
                </a:solidFill>
                <a:latin typeface="Bebas Neue Pro SmE Bk" panose="020B0406020202050201" pitchFamily="34" charset="77"/>
                <a:ea typeface="Source Sans Pro Light" panose="020B0403030403020204" pitchFamily="34" charset="0"/>
                <a:cs typeface="Lato Light" panose="020F0502020204030203" pitchFamily="34" charset="0"/>
              </a:rPr>
              <a:t>Summering</a:t>
            </a:r>
          </a:p>
        </p:txBody>
      </p:sp>
    </p:spTree>
    <p:extLst>
      <p:ext uri="{BB962C8B-B14F-4D97-AF65-F5344CB8AC3E}">
        <p14:creationId xmlns:p14="http://schemas.microsoft.com/office/powerpoint/2010/main" val="923003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0A6949-1AE5-4E67-C4F6-EBD8336EF4C8}"/>
              </a:ext>
            </a:extLst>
          </p:cNvPr>
          <p:cNvSpPr txBox="1"/>
          <p:nvPr/>
        </p:nvSpPr>
        <p:spPr>
          <a:xfrm>
            <a:off x="4188217" y="2086698"/>
            <a:ext cx="2132362" cy="523220"/>
          </a:xfrm>
          <a:prstGeom prst="rect">
            <a:avLst/>
          </a:prstGeom>
          <a:noFill/>
        </p:spPr>
        <p:txBody>
          <a:bodyPr wrap="square">
            <a:spAutoFit/>
          </a:bodyPr>
          <a:lstStyle/>
          <a:p>
            <a:pPr algn="ctr"/>
            <a:r>
              <a:rPr lang="sv-SE" sz="1400" b="1" dirty="0">
                <a:latin typeface="PT Sans" panose="020B0503020203020204" pitchFamily="34" charset="77"/>
              </a:rPr>
              <a:t>Metareflektion är ett samtal om samtalet </a:t>
            </a:r>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58" y="9486034"/>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384344" y="5294572"/>
            <a:ext cx="608931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CA0B83EB-FC77-1117-6F9D-D6DCE63D73D2}"/>
              </a:ext>
            </a:extLst>
          </p:cNvPr>
          <p:cNvSpPr txBox="1">
            <a:spLocks/>
          </p:cNvSpPr>
          <p:nvPr/>
        </p:nvSpPr>
        <p:spPr>
          <a:xfrm>
            <a:off x="1064579" y="5581766"/>
            <a:ext cx="5256000" cy="4041920"/>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Metareflektion kan användas i gruppsamtal och i enskilda samtal. Som samtalsledare har du möjligheten att kommentera samtalet och öppet reflektera över det du observerar. Till exempel: "Jag ser att ni avbryter varandra" eller "Stämningen verkar vara lite ansträngd just nu." Följ upp dina observationer med frågor som "Stämmer det?" eller "Är det något ni vill ändra på?"</a:t>
            </a:r>
          </a:p>
          <a:p>
            <a:pPr marL="0" indent="0">
              <a:lnSpc>
                <a:spcPct val="140000"/>
              </a:lnSpc>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En ännu effektivare metod är att vända dig till personen eller gruppen och fråga hur de upplever samtalet. Genom att använda metareflektion blir samtalet i sig ett ämne för diskussion. Detta kan göras antingen i slutet av ett möte eller vid något tillfälle under mötet när du märker att samtalet blir ansträngt.</a:t>
            </a:r>
          </a:p>
          <a:p>
            <a:pPr marL="0" indent="0">
              <a:lnSpc>
                <a:spcPct val="140000"/>
              </a:lnSpc>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I enskilda samtal kan du kommentera samtalstonen eller fråga den andre hur den upplevde samtalet eller hur samtalet kan förbättras.</a:t>
            </a:r>
          </a:p>
        </p:txBody>
      </p:sp>
      <p:pic>
        <p:nvPicPr>
          <p:cNvPr id="3" name="Picture 2" descr="A black background with a black speech bubble&#10;&#10;Description automatically generated">
            <a:extLst>
              <a:ext uri="{FF2B5EF4-FFF2-40B4-BE49-F238E27FC236}">
                <a16:creationId xmlns:a16="http://schemas.microsoft.com/office/drawing/2014/main" id="{003B92CA-7607-B104-A05E-FEABF85E308E}"/>
              </a:ext>
            </a:extLst>
          </p:cNvPr>
          <p:cNvPicPr>
            <a:picLocks noChangeAspect="1"/>
          </p:cNvPicPr>
          <p:nvPr/>
        </p:nvPicPr>
        <p:blipFill>
          <a:blip r:embed="rId3"/>
          <a:stretch>
            <a:fillRect/>
          </a:stretch>
        </p:blipFill>
        <p:spPr>
          <a:xfrm>
            <a:off x="1943477" y="1655330"/>
            <a:ext cx="2132362" cy="1395383"/>
          </a:xfrm>
          <a:prstGeom prst="rect">
            <a:avLst/>
          </a:prstGeom>
        </p:spPr>
      </p:pic>
      <p:sp>
        <p:nvSpPr>
          <p:cNvPr id="2" name="Content Placeholder 2">
            <a:extLst>
              <a:ext uri="{FF2B5EF4-FFF2-40B4-BE49-F238E27FC236}">
                <a16:creationId xmlns:a16="http://schemas.microsoft.com/office/drawing/2014/main" id="{68CD03E2-5DC7-5237-9920-40E4C388930A}"/>
              </a:ext>
            </a:extLst>
          </p:cNvPr>
          <p:cNvSpPr txBox="1">
            <a:spLocks/>
          </p:cNvSpPr>
          <p:nvPr/>
        </p:nvSpPr>
        <p:spPr>
          <a:xfrm>
            <a:off x="1064579" y="3350708"/>
            <a:ext cx="5256000" cy="1603965"/>
          </a:xfrm>
          <a:prstGeom prst="rect">
            <a:avLst/>
          </a:prstGeom>
          <a:solidFill>
            <a:srgbClr val="76937E">
              <a:alpha val="53000"/>
            </a:srgb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Pro" panose="02020602060506020403"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Pro" panose="02020602060506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Pro" panose="02020602060506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Metareflektion bidrar till att samtalskvalitén förbättras genom att skapa utrymme för reflektion över hur de som deltar i samtalet agerar och vad de behöver. </a:t>
            </a:r>
          </a:p>
          <a:p>
            <a:pPr marL="0" indent="0">
              <a:buFont typeface="Arial" panose="020B0604020202020204" pitchFamily="34" charset="0"/>
              <a:buNone/>
            </a:pPr>
            <a:r>
              <a:rPr lang="sv-SE" sz="1200" dirty="0">
                <a:latin typeface="Lato" panose="020F0502020204030203" pitchFamily="34" charset="0"/>
                <a:ea typeface="Lato" panose="020F0502020204030203" pitchFamily="34" charset="0"/>
                <a:cs typeface="Lato" panose="020F0502020204030203" pitchFamily="34" charset="0"/>
              </a:rPr>
              <a:t>Metareflektion kan ge upphov till ett samtal om eventuella spelregler eller samtalsregler som deltagarna kommer överens om för att hålla en konstruktiv ton i samtalet. </a:t>
            </a:r>
            <a:endParaRPr lang="sv-SE" sz="2400" dirty="0"/>
          </a:p>
        </p:txBody>
      </p:sp>
      <p:sp>
        <p:nvSpPr>
          <p:cNvPr id="13" name="Rectangle 12">
            <a:extLst>
              <a:ext uri="{FF2B5EF4-FFF2-40B4-BE49-F238E27FC236}">
                <a16:creationId xmlns:a16="http://schemas.microsoft.com/office/drawing/2014/main" id="{B533BBFE-A31A-E2E3-8FEF-132EB0C7660A}"/>
              </a:ext>
            </a:extLst>
          </p:cNvPr>
          <p:cNvSpPr/>
          <p:nvPr/>
        </p:nvSpPr>
        <p:spPr>
          <a:xfrm>
            <a:off x="1064579" y="552929"/>
            <a:ext cx="4377102" cy="1100364"/>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bg1"/>
                </a:solidFill>
                <a:latin typeface="Bebas Neue Pro SmE Bk" panose="020B0406020202050201" pitchFamily="34" charset="77"/>
                <a:ea typeface="Source Sans Pro Light" panose="020B0403030403020204" pitchFamily="34" charset="0"/>
                <a:cs typeface="Lato Light" panose="020F0502020204030203" pitchFamily="34" charset="0"/>
              </a:rPr>
              <a:t>Metareflektion</a:t>
            </a:r>
          </a:p>
        </p:txBody>
      </p:sp>
    </p:spTree>
    <p:extLst>
      <p:ext uri="{BB962C8B-B14F-4D97-AF65-F5344CB8AC3E}">
        <p14:creationId xmlns:p14="http://schemas.microsoft.com/office/powerpoint/2010/main" val="450957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and black logo&#10;&#10;Description automatically generated">
            <a:extLst>
              <a:ext uri="{FF2B5EF4-FFF2-40B4-BE49-F238E27FC236}">
                <a16:creationId xmlns:a16="http://schemas.microsoft.com/office/drawing/2014/main" id="{291F0E07-154A-E29B-BCCD-B634CAC310A0}"/>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1067843" y="4488058"/>
            <a:ext cx="4944929" cy="2918968"/>
          </a:xfrm>
          <a:prstGeom prst="rect">
            <a:avLst/>
          </a:prstGeom>
          <a:solidFill>
            <a:schemeClr val="bg1"/>
          </a:solidFill>
          <a:effectLst/>
        </p:spPr>
      </p:pic>
      <p:grpSp>
        <p:nvGrpSpPr>
          <p:cNvPr id="14" name="Group 13">
            <a:extLst>
              <a:ext uri="{FF2B5EF4-FFF2-40B4-BE49-F238E27FC236}">
                <a16:creationId xmlns:a16="http://schemas.microsoft.com/office/drawing/2014/main" id="{CABBD396-0347-1EB3-D531-21553F08C4D3}"/>
              </a:ext>
            </a:extLst>
          </p:cNvPr>
          <p:cNvGrpSpPr/>
          <p:nvPr/>
        </p:nvGrpSpPr>
        <p:grpSpPr>
          <a:xfrm>
            <a:off x="484945" y="4434538"/>
            <a:ext cx="6110727" cy="3035608"/>
            <a:chOff x="1909011" y="1093174"/>
            <a:chExt cx="10282989" cy="5108251"/>
          </a:xfrm>
          <a:solidFill>
            <a:schemeClr val="bg1"/>
          </a:solidFill>
        </p:grpSpPr>
        <p:sp>
          <p:nvSpPr>
            <p:cNvPr id="3" name="Rounded Rectangle 2">
              <a:extLst>
                <a:ext uri="{FF2B5EF4-FFF2-40B4-BE49-F238E27FC236}">
                  <a16:creationId xmlns:a16="http://schemas.microsoft.com/office/drawing/2014/main" id="{ACA20C6A-9F2B-31D1-9237-81EC8B763E52}"/>
                </a:ext>
              </a:extLst>
            </p:cNvPr>
            <p:cNvSpPr/>
            <p:nvPr/>
          </p:nvSpPr>
          <p:spPr>
            <a:xfrm>
              <a:off x="2334185" y="4692303"/>
              <a:ext cx="9390633" cy="673768"/>
            </a:xfrm>
            <a:prstGeom prst="roundRect">
              <a:avLst/>
            </a:prstGeom>
            <a:solidFill>
              <a:srgbClr val="53675A">
                <a:alpha val="7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t>Förhållningssätt</a:t>
              </a:r>
              <a:r>
                <a:rPr lang="sv-SE" sz="1200" dirty="0"/>
                <a:t>: Neutralitet, Nyfikenhet, Förståelse, Positiv inställning till konflikt, mm </a:t>
              </a:r>
            </a:p>
          </p:txBody>
        </p:sp>
        <p:sp>
          <p:nvSpPr>
            <p:cNvPr id="4" name="Rounded Rectangle 3">
              <a:extLst>
                <a:ext uri="{FF2B5EF4-FFF2-40B4-BE49-F238E27FC236}">
                  <a16:creationId xmlns:a16="http://schemas.microsoft.com/office/drawing/2014/main" id="{B6A520F6-FAAF-1D4A-02E4-BA425CB3C32A}"/>
                </a:ext>
              </a:extLst>
            </p:cNvPr>
            <p:cNvSpPr/>
            <p:nvPr/>
          </p:nvSpPr>
          <p:spPr>
            <a:xfrm>
              <a:off x="5180098" y="3800808"/>
              <a:ext cx="3698808" cy="673768"/>
            </a:xfrm>
            <a:prstGeom prst="roundRect">
              <a:avLst/>
            </a:prstGeom>
            <a:solidFill>
              <a:srgbClr val="76937E">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t>Färdigheter</a:t>
              </a:r>
            </a:p>
          </p:txBody>
        </p:sp>
        <p:sp>
          <p:nvSpPr>
            <p:cNvPr id="5" name="Rounded Rectangle 4">
              <a:extLst>
                <a:ext uri="{FF2B5EF4-FFF2-40B4-BE49-F238E27FC236}">
                  <a16:creationId xmlns:a16="http://schemas.microsoft.com/office/drawing/2014/main" id="{893618E9-EBDE-8170-706D-12988B067264}"/>
                </a:ext>
              </a:extLst>
            </p:cNvPr>
            <p:cNvSpPr/>
            <p:nvPr/>
          </p:nvSpPr>
          <p:spPr>
            <a:xfrm>
              <a:off x="3549516" y="2970784"/>
              <a:ext cx="1643915" cy="673768"/>
            </a:xfrm>
            <a:prstGeom prst="roundRect">
              <a:avLst/>
            </a:prstGeom>
            <a:solidFill>
              <a:srgbClr val="76937E">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Lyssna</a:t>
              </a:r>
            </a:p>
          </p:txBody>
        </p:sp>
        <p:sp>
          <p:nvSpPr>
            <p:cNvPr id="6" name="Rounded Rectangle 5">
              <a:extLst>
                <a:ext uri="{FF2B5EF4-FFF2-40B4-BE49-F238E27FC236}">
                  <a16:creationId xmlns:a16="http://schemas.microsoft.com/office/drawing/2014/main" id="{EE60CAD6-D2AC-5CDB-1F6D-7356A5BDD880}"/>
                </a:ext>
              </a:extLst>
            </p:cNvPr>
            <p:cNvSpPr/>
            <p:nvPr/>
          </p:nvSpPr>
          <p:spPr>
            <a:xfrm>
              <a:off x="5386337" y="2965454"/>
              <a:ext cx="1643915" cy="673768"/>
            </a:xfrm>
            <a:prstGeom prst="roundRect">
              <a:avLst/>
            </a:prstGeom>
            <a:solidFill>
              <a:srgbClr val="76937E">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Återspegla</a:t>
              </a:r>
            </a:p>
          </p:txBody>
        </p:sp>
        <p:sp>
          <p:nvSpPr>
            <p:cNvPr id="7" name="Rounded Rectangle 6">
              <a:extLst>
                <a:ext uri="{FF2B5EF4-FFF2-40B4-BE49-F238E27FC236}">
                  <a16:creationId xmlns:a16="http://schemas.microsoft.com/office/drawing/2014/main" id="{2C801B8B-464E-AA5E-398A-5FA1790E369C}"/>
                </a:ext>
              </a:extLst>
            </p:cNvPr>
            <p:cNvSpPr/>
            <p:nvPr/>
          </p:nvSpPr>
          <p:spPr>
            <a:xfrm>
              <a:off x="7223158" y="2961880"/>
              <a:ext cx="1643915" cy="673768"/>
            </a:xfrm>
            <a:prstGeom prst="roundRect">
              <a:avLst/>
            </a:prstGeom>
            <a:solidFill>
              <a:srgbClr val="76937E">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Summera</a:t>
              </a:r>
            </a:p>
          </p:txBody>
        </p:sp>
        <p:sp>
          <p:nvSpPr>
            <p:cNvPr id="8" name="Rounded Rectangle 7">
              <a:extLst>
                <a:ext uri="{FF2B5EF4-FFF2-40B4-BE49-F238E27FC236}">
                  <a16:creationId xmlns:a16="http://schemas.microsoft.com/office/drawing/2014/main" id="{C35BB5A1-768D-1385-810C-04DEB2EB055A}"/>
                </a:ext>
              </a:extLst>
            </p:cNvPr>
            <p:cNvSpPr/>
            <p:nvPr/>
          </p:nvSpPr>
          <p:spPr>
            <a:xfrm>
              <a:off x="9046114" y="2953981"/>
              <a:ext cx="1643915" cy="673768"/>
            </a:xfrm>
            <a:prstGeom prst="roundRect">
              <a:avLst/>
            </a:prstGeom>
            <a:solidFill>
              <a:srgbClr val="76937E">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Ställ bra frågor</a:t>
              </a:r>
            </a:p>
          </p:txBody>
        </p:sp>
        <p:sp>
          <p:nvSpPr>
            <p:cNvPr id="9" name="Rounded Rectangle 8">
              <a:extLst>
                <a:ext uri="{FF2B5EF4-FFF2-40B4-BE49-F238E27FC236}">
                  <a16:creationId xmlns:a16="http://schemas.microsoft.com/office/drawing/2014/main" id="{B1472E30-5F7C-4928-C255-5A22733D1CFA}"/>
                </a:ext>
              </a:extLst>
            </p:cNvPr>
            <p:cNvSpPr/>
            <p:nvPr/>
          </p:nvSpPr>
          <p:spPr>
            <a:xfrm>
              <a:off x="4570295" y="2118995"/>
              <a:ext cx="1643915" cy="673768"/>
            </a:xfrm>
            <a:prstGeom prst="roundRect">
              <a:avLst/>
            </a:prstGeom>
            <a:solidFill>
              <a:srgbClr val="76937E">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Bekräfta</a:t>
              </a:r>
            </a:p>
          </p:txBody>
        </p:sp>
        <p:sp>
          <p:nvSpPr>
            <p:cNvPr id="10" name="Rounded Rectangle 9">
              <a:extLst>
                <a:ext uri="{FF2B5EF4-FFF2-40B4-BE49-F238E27FC236}">
                  <a16:creationId xmlns:a16="http://schemas.microsoft.com/office/drawing/2014/main" id="{2D5AB9E8-5AD1-8920-4C54-15D5507D3C04}"/>
                </a:ext>
              </a:extLst>
            </p:cNvPr>
            <p:cNvSpPr/>
            <p:nvPr/>
          </p:nvSpPr>
          <p:spPr>
            <a:xfrm>
              <a:off x="6462659" y="2128787"/>
              <a:ext cx="1643915" cy="673768"/>
            </a:xfrm>
            <a:prstGeom prst="roundRect">
              <a:avLst/>
            </a:prstGeom>
            <a:solidFill>
              <a:srgbClr val="76937E">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Meta-reflektion</a:t>
              </a:r>
            </a:p>
          </p:txBody>
        </p:sp>
        <p:sp>
          <p:nvSpPr>
            <p:cNvPr id="11" name="Rounded Rectangle 10">
              <a:extLst>
                <a:ext uri="{FF2B5EF4-FFF2-40B4-BE49-F238E27FC236}">
                  <a16:creationId xmlns:a16="http://schemas.microsoft.com/office/drawing/2014/main" id="{3AEB7AF3-4E0C-AB01-ABBF-0CD98F868FF4}"/>
                </a:ext>
              </a:extLst>
            </p:cNvPr>
            <p:cNvSpPr/>
            <p:nvPr/>
          </p:nvSpPr>
          <p:spPr>
            <a:xfrm>
              <a:off x="8293563" y="2130352"/>
              <a:ext cx="1643915" cy="673768"/>
            </a:xfrm>
            <a:prstGeom prst="roundRect">
              <a:avLst/>
            </a:prstGeom>
            <a:solidFill>
              <a:srgbClr val="76937E">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b="1" dirty="0">
                <a:solidFill>
                  <a:schemeClr val="tx1"/>
                </a:solidFill>
              </a:endParaRPr>
            </a:p>
          </p:txBody>
        </p:sp>
        <p:sp>
          <p:nvSpPr>
            <p:cNvPr id="12" name="Rounded Rectangle 11">
              <a:extLst>
                <a:ext uri="{FF2B5EF4-FFF2-40B4-BE49-F238E27FC236}">
                  <a16:creationId xmlns:a16="http://schemas.microsoft.com/office/drawing/2014/main" id="{AC4A8E8C-8127-1C1E-2C47-BAD8504BB312}"/>
                </a:ext>
              </a:extLst>
            </p:cNvPr>
            <p:cNvSpPr/>
            <p:nvPr/>
          </p:nvSpPr>
          <p:spPr>
            <a:xfrm>
              <a:off x="1909011" y="5527657"/>
              <a:ext cx="10282989" cy="673768"/>
            </a:xfrm>
            <a:prstGeom prst="roundRect">
              <a:avLst/>
            </a:prstGeom>
            <a:solidFill>
              <a:srgbClr val="5367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t>Ett dialogiskt sätt att tänka och agera</a:t>
              </a:r>
              <a:endParaRPr lang="sv-SE" sz="1200" dirty="0"/>
            </a:p>
          </p:txBody>
        </p:sp>
        <p:sp>
          <p:nvSpPr>
            <p:cNvPr id="13" name="Rounded Rectangle 12">
              <a:extLst>
                <a:ext uri="{FF2B5EF4-FFF2-40B4-BE49-F238E27FC236}">
                  <a16:creationId xmlns:a16="http://schemas.microsoft.com/office/drawing/2014/main" id="{75A59255-B45F-F048-EB1B-79B392645494}"/>
                </a:ext>
              </a:extLst>
            </p:cNvPr>
            <p:cNvSpPr/>
            <p:nvPr/>
          </p:nvSpPr>
          <p:spPr>
            <a:xfrm>
              <a:off x="3577245" y="1093174"/>
              <a:ext cx="7291825" cy="673768"/>
            </a:xfrm>
            <a:prstGeom prst="roundRect">
              <a:avLst/>
            </a:prstGeom>
            <a:solidFill>
              <a:srgbClr val="76937E">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Integrera metoder som lämpar sig till komplexa frågor</a:t>
              </a:r>
            </a:p>
          </p:txBody>
        </p:sp>
      </p:grpSp>
      <p:sp>
        <p:nvSpPr>
          <p:cNvPr id="15" name="Rectangle 14">
            <a:extLst>
              <a:ext uri="{FF2B5EF4-FFF2-40B4-BE49-F238E27FC236}">
                <a16:creationId xmlns:a16="http://schemas.microsoft.com/office/drawing/2014/main" id="{BDD7E64D-274D-670F-AECB-9A9FD19FFB01}"/>
              </a:ext>
            </a:extLst>
          </p:cNvPr>
          <p:cNvSpPr/>
          <p:nvPr/>
        </p:nvSpPr>
        <p:spPr>
          <a:xfrm>
            <a:off x="0" y="950329"/>
            <a:ext cx="6386512" cy="1745797"/>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solidFill>
                <a:schemeClr val="bg1"/>
              </a:solidFill>
              <a:latin typeface="Source Sans Pro" panose="020B0503030403020204" pitchFamily="34" charset="0"/>
              <a:ea typeface="Source Sans Pro" panose="020B0503030403020204" pitchFamily="34" charset="0"/>
            </a:endParaRPr>
          </a:p>
        </p:txBody>
      </p:sp>
      <p:sp>
        <p:nvSpPr>
          <p:cNvPr id="16" name="Title 3">
            <a:extLst>
              <a:ext uri="{FF2B5EF4-FFF2-40B4-BE49-F238E27FC236}">
                <a16:creationId xmlns:a16="http://schemas.microsoft.com/office/drawing/2014/main" id="{DA7074CB-6B5A-2B65-CEEF-6A60079AE40D}"/>
              </a:ext>
            </a:extLst>
          </p:cNvPr>
          <p:cNvSpPr txBox="1">
            <a:spLocks/>
          </p:cNvSpPr>
          <p:nvPr/>
        </p:nvSpPr>
        <p:spPr>
          <a:xfrm>
            <a:off x="403021" y="993278"/>
            <a:ext cx="5915025" cy="1570040"/>
          </a:xfrm>
          <a:prstGeom prst="rect">
            <a:avLst/>
          </a:prstGeom>
        </p:spPr>
        <p:txBody>
          <a:bodyPr vert="horz" lIns="91440" tIns="45720" rIns="91440" bIns="45720" rtlCol="0" anchor="b">
            <a:normAutofit/>
          </a:bodyPr>
          <a:lstStyle>
            <a:lvl1pPr algn="ctr" defTabSz="1073084" rtl="0" eaLnBrk="1" latinLnBrk="0" hangingPunct="1">
              <a:lnSpc>
                <a:spcPct val="90000"/>
              </a:lnSpc>
              <a:spcBef>
                <a:spcPct val="0"/>
              </a:spcBef>
              <a:buNone/>
              <a:defRPr sz="7041"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200" dirty="0">
                <a:solidFill>
                  <a:schemeClr val="bg1"/>
                </a:solidFill>
                <a:latin typeface="Bebas Neue Pro SmE Bk" panose="020B0406020202050201" pitchFamily="34" charset="77"/>
              </a:rPr>
              <a:t>Hur färdigheter hänge ihop med ditt förhållningssätt och metoder som du använder</a:t>
            </a:r>
          </a:p>
        </p:txBody>
      </p:sp>
      <p:pic>
        <p:nvPicPr>
          <p:cNvPr id="17" name="Picture 16" descr="Logo&#10;&#10;Description automatically generated">
            <a:extLst>
              <a:ext uri="{FF2B5EF4-FFF2-40B4-BE49-F238E27FC236}">
                <a16:creationId xmlns:a16="http://schemas.microsoft.com/office/drawing/2014/main" id="{DAE118E7-279D-730F-575B-8AE7C61CD8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399041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434626" y="2371118"/>
            <a:ext cx="5988747" cy="7201972"/>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dirty="0"/>
              <a:t>Från ett systemiskt perspektiv kan konflikt betraktas som ett systems sätt indikera att förändring behövs. Ett system som hamnar i obalans behöver justeras för att komma tillbaka till ett balanserat tillstånd. Ett system som alltid är i balans eller jämvikt (engelska </a:t>
            </a:r>
            <a:r>
              <a:rPr lang="en-SE" i="1" dirty="0"/>
              <a:t>equilibrium</a:t>
            </a:r>
            <a:r>
              <a:rPr lang="en-SE" dirty="0"/>
              <a:t>) är död. Vi säger att levande system är i ständig dynamisk jämvikt. Och vi som människor och samhället vi lever i är levande system. </a:t>
            </a:r>
            <a:br>
              <a:rPr lang="en-SE" dirty="0"/>
            </a:br>
            <a:r>
              <a:rPr lang="en-SE" i="1" dirty="0"/>
              <a:t>Samhället är ett levande system i bemärkelse att olika delar ständigt interagerar med varandra. Den är i obalans när delar motarbetar varandra. Då fungerar samhället suboptimalt. Samhällen som är fragmenterade (se nedan) är också i obalans. </a:t>
            </a:r>
            <a:endParaRPr lang="en-SE" dirty="0"/>
          </a:p>
          <a:p>
            <a:pPr marL="0" indent="0">
              <a:buNone/>
            </a:pPr>
            <a:r>
              <a:rPr lang="en-SE" dirty="0"/>
              <a:t> </a:t>
            </a:r>
          </a:p>
          <a:p>
            <a:pPr marL="0" indent="0">
              <a:buNone/>
            </a:pPr>
            <a:r>
              <a:rPr lang="en-SE" dirty="0"/>
              <a:t>När konflikt skapar obalans i ett system, kan den betraktas som en signal att vi behöver justera något för att återställa ett tillstånd som liknar harmoni eller jämvikt. Denna ständiga process är kännetecknas alla levande system. De pendlar mellan balans och obalans. På så sätt kan vi betrakta konflikt som nödvändig för att skapa ett livskraftigt system. </a:t>
            </a:r>
          </a:p>
          <a:p>
            <a:pPr marL="0" indent="0">
              <a:buNone/>
            </a:pPr>
            <a:r>
              <a:rPr lang="en-SE" i="1" dirty="0"/>
              <a:t>Samhället behöver då och då någon form av spänning för att förbättra samhället eller för att den ska anpassas till förändringar globalt. Vi kan dessutom konstatera att samhället är ett komplext system (se avsnittet om komplexitet).  Detsamma gäller för grupper eller organisationer. Vissa framgångsrika företag har en policy där de välkomnar kritik – såväl inifrån organisationen som utifrån (</a:t>
            </a:r>
            <a:r>
              <a:rPr lang="en-SE" i="1" u="sng" dirty="0">
                <a:hlinkClick r:id="rId2"/>
              </a:rPr>
              <a:t>länk till forbes.com</a:t>
            </a:r>
            <a:r>
              <a:rPr lang="en-SE" i="1" dirty="0"/>
              <a:t>).</a:t>
            </a:r>
            <a:endParaRPr lang="en-SE" dirty="0"/>
          </a:p>
          <a:p>
            <a:pPr marL="0" indent="0">
              <a:buNone/>
            </a:pPr>
            <a:r>
              <a:rPr lang="en-SE" dirty="0"/>
              <a:t> </a:t>
            </a:r>
          </a:p>
          <a:p>
            <a:pPr marL="0" indent="0">
              <a:buNone/>
            </a:pPr>
            <a:r>
              <a:rPr lang="en-SE" dirty="0"/>
              <a:t>Vi kan betrakta konflikt som en katalysator för nödvändig förändring. Konflikt blir då en möjlighet att till utveckling och förbättring i stället för en fara som behöver undvikas eller bekämpas. Här gäller det inte enbart destruktiv konflikt, män även spänning och motstånd som vi upplever. Det gäller oss som individer, organisationer vi tillhör och samhället vi lever i. </a:t>
            </a:r>
          </a:p>
          <a:p>
            <a:pPr marL="0" indent="0">
              <a:buNone/>
            </a:pPr>
            <a:r>
              <a:rPr lang="en-SE" i="1" dirty="0"/>
              <a:t>Om jag har ett förhållningssätt där jag uppskattar konflikt i stället för att bli rädd eller orolig, blir det mycket enklare att hantera den när den uppstår oavsett form och intensitet. Det är också lugnet som behövs för att ge andra trygghet när konflikt hanteras. </a:t>
            </a:r>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3200" dirty="0">
                <a:latin typeface="Bebas Neue Pro SmE Bk" panose="020B0406020202050201" pitchFamily="34" charset="77"/>
                <a:ea typeface="Source Sans Pro Light" panose="020B0403030403020204" pitchFamily="34" charset="0"/>
              </a:rPr>
              <a:t>Konflikt som katalysator för transformation</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516730"/>
            <a:ext cx="1204574" cy="322581"/>
          </a:xfrm>
          <a:prstGeom prst="rect">
            <a:avLst/>
          </a:prstGeom>
        </p:spPr>
      </p:pic>
    </p:spTree>
    <p:extLst>
      <p:ext uri="{BB962C8B-B14F-4D97-AF65-F5344CB8AC3E}">
        <p14:creationId xmlns:p14="http://schemas.microsoft.com/office/powerpoint/2010/main" val="254362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384344" y="149903"/>
            <a:ext cx="699880" cy="92789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1215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4848139E-9AF2-CA81-B6A7-7749F0B64EAA}"/>
              </a:ext>
            </a:extLst>
          </p:cNvPr>
          <p:cNvSpPr txBox="1"/>
          <p:nvPr/>
        </p:nvSpPr>
        <p:spPr>
          <a:xfrm>
            <a:off x="1853381" y="2292201"/>
            <a:ext cx="4320000" cy="5816977"/>
          </a:xfrm>
          <a:prstGeom prst="rect">
            <a:avLst/>
          </a:prstGeom>
          <a:noFill/>
        </p:spPr>
        <p:txBody>
          <a:bodyPr wrap="square">
            <a:spAutoFit/>
          </a:bodyPr>
          <a:lstStyle/>
          <a:p>
            <a:r>
              <a:rPr lang="sv-SE" sz="1200" b="1" dirty="0">
                <a:latin typeface="Lato" panose="020F0502020204030203" pitchFamily="34" charset="0"/>
                <a:ea typeface="Lato" panose="020F0502020204030203" pitchFamily="34" charset="0"/>
                <a:cs typeface="Lato" panose="020F0502020204030203" pitchFamily="34" charset="0"/>
              </a:rPr>
              <a:t>Vi utgår i från ett systemiskt synsätt</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Precis som ekosystemet är samhället också ett levande system. Det går inte att behandla människor som om vi har att göra med en maskin.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Samverkansprocesser handlar ofta om komplexa utmaningar</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Komplexa utmaningar är del av vår vardag. De är dynamiska och oförutsägarea, har många delar, påverkas av relationer och präglas ofta av en lång historik.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Relationer är viktiga i alla samverkansprocesser</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Relationer är inte enbart kopplingar. De kan vara öppna och tydliga eller de kan vara mer ansträngda. Relationernas kvalité beror på många saker: förtroende, öppenhet, klarhet för att nämna några.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Samverkan och kollektiv intelligens</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Samverkan är mer än att enbart göra saker tillsammans eller samtidigt. Samverkan handlar om hur vi relatera till varandra. Frågan är om det vi gör tillsammans leder till bättre resultat. </a:t>
            </a:r>
          </a:p>
          <a:p>
            <a:r>
              <a:rPr lang="sv-SE" sz="1200" dirty="0">
                <a:latin typeface="Lato" panose="020F0502020204030203" pitchFamily="34" charset="0"/>
                <a:ea typeface="Lato" panose="020F0502020204030203" pitchFamily="34" charset="0"/>
                <a:cs typeface="Lato" panose="020F0502020204030203" pitchFamily="34" charset="0"/>
              </a:rPr>
              <a:t>Kollektiv intelligens är en grupps förmåga att lösa problem tillsammans. Utgångspunkten är grupper som samverkar är mer effektiva än dem som inte gör det.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Dialog och ett dialogiskt förhållningssätt</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Dialog och ett dialogiskt förhållningssätt är en väg till att bli smartare tillsammans. Dialog är mer än samtal och är i grunden ett sätt att tänka och agera tillsammans.</a:t>
            </a:r>
          </a:p>
          <a:p>
            <a:r>
              <a:rPr lang="sv-SE" sz="1200" dirty="0">
                <a:latin typeface="Lato" panose="020F0502020204030203" pitchFamily="34" charset="0"/>
                <a:ea typeface="Lato" panose="020F0502020204030203" pitchFamily="34" charset="0"/>
                <a:cs typeface="Lato" panose="020F0502020204030203" pitchFamily="34" charset="0"/>
              </a:rPr>
              <a:t> Syftet med dialog är att genom samtal få en djupare förståelse för en fråga, att betrakta den från flera perspektiv och att vara öppen för att nya insikter, kunskap och idéer ska komma fram. </a:t>
            </a: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0" y="888989"/>
            <a:ext cx="6473656" cy="918055"/>
          </a:xfrm>
          <a:prstGeom prst="rect">
            <a:avLst/>
          </a:prstGeom>
        </p:spPr>
        <p:txBody>
          <a:bodyPr/>
          <a:lstStyle>
            <a:defPPr>
              <a:defRPr lang="en-SE"/>
            </a:defPPr>
            <a:lvl1pPr defTabSz="1073084">
              <a:lnSpc>
                <a:spcPct val="90000"/>
              </a:lnSpc>
              <a:spcBef>
                <a:spcPct val="0"/>
              </a:spcBef>
              <a:buNone/>
              <a:defRPr sz="4000" b="0" i="0">
                <a:latin typeface="Bebas Neue Pro SmE Bk" panose="020B0406020202050201" pitchFamily="34" charset="77"/>
                <a:ea typeface="Source Sans Pro Light" panose="020B0403030403020204" pitchFamily="34" charset="0"/>
                <a:cs typeface="+mj-cs"/>
              </a:defRPr>
            </a:lvl1pPr>
          </a:lstStyle>
          <a:p>
            <a:r>
              <a:rPr lang="sv-SE" dirty="0"/>
              <a:t>Grundtankar gällande samverkan</a:t>
            </a:r>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3792740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79789E-F331-4F53-69BC-0A408A461BE5}"/>
              </a:ext>
            </a:extLst>
          </p:cNvPr>
          <p:cNvSpPr/>
          <p:nvPr/>
        </p:nvSpPr>
        <p:spPr>
          <a:xfrm>
            <a:off x="321624" y="7839823"/>
            <a:ext cx="3477229" cy="13376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434626" y="2371118"/>
            <a:ext cx="5988747" cy="954107"/>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dirty="0"/>
              <a:t>Vi kommer att ta upp frågan om förhandling på kursens uppföljningdag. </a:t>
            </a:r>
          </a:p>
          <a:p>
            <a:pPr marL="0" indent="0">
              <a:buNone/>
            </a:pPr>
            <a:endParaRPr lang="en-SE" i="1" dirty="0"/>
          </a:p>
          <a:p>
            <a:pPr marL="0" indent="0">
              <a:buNone/>
            </a:pPr>
            <a:r>
              <a:rPr lang="en-SE" i="1" dirty="0"/>
              <a:t>Här är dock korta förklaringar för skillnaden mellan förhandling, medling och facilitering</a:t>
            </a:r>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rgbClr val="769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3200" dirty="0">
                <a:latin typeface="Bebas Neue Pro SmE Bk" panose="020B0406020202050201" pitchFamily="34" charset="77"/>
                <a:ea typeface="Source Sans Pro Light" panose="020B0403030403020204" pitchFamily="34" charset="0"/>
              </a:rPr>
              <a:t>Kort om förhandling och medling</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516730"/>
            <a:ext cx="1204574" cy="322581"/>
          </a:xfrm>
          <a:prstGeom prst="rect">
            <a:avLst/>
          </a:prstGeom>
        </p:spPr>
      </p:pic>
      <p:sp>
        <p:nvSpPr>
          <p:cNvPr id="4" name="Rectangle 3">
            <a:extLst>
              <a:ext uri="{FF2B5EF4-FFF2-40B4-BE49-F238E27FC236}">
                <a16:creationId xmlns:a16="http://schemas.microsoft.com/office/drawing/2014/main" id="{856B851A-5102-4E9F-24B0-07E3701707A3}"/>
              </a:ext>
            </a:extLst>
          </p:cNvPr>
          <p:cNvSpPr/>
          <p:nvPr/>
        </p:nvSpPr>
        <p:spPr>
          <a:xfrm>
            <a:off x="337687" y="3833757"/>
            <a:ext cx="3477229" cy="223848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7" name="Content Placeholder 2">
            <a:extLst>
              <a:ext uri="{FF2B5EF4-FFF2-40B4-BE49-F238E27FC236}">
                <a16:creationId xmlns:a16="http://schemas.microsoft.com/office/drawing/2014/main" id="{3A43B0F4-0947-4450-39EB-73B78BDA586B}"/>
              </a:ext>
            </a:extLst>
          </p:cNvPr>
          <p:cNvSpPr txBox="1">
            <a:spLocks/>
          </p:cNvSpPr>
          <p:nvPr/>
        </p:nvSpPr>
        <p:spPr>
          <a:xfrm>
            <a:off x="513735" y="3968695"/>
            <a:ext cx="3301182" cy="1968609"/>
          </a:xfrm>
          <a:prstGeom prst="rect">
            <a:avLst/>
          </a:prstGeom>
        </p:spPr>
        <p:txBody>
          <a:bodyPr>
            <a:normAutofit lnSpcReduction="10000"/>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sz="1100" dirty="0">
                <a:latin typeface="Lato" panose="020F0502020204030203" pitchFamily="34" charset="0"/>
                <a:ea typeface="Lato" panose="020F0502020204030203" pitchFamily="34" charset="0"/>
                <a:cs typeface="Lato" panose="020F0502020204030203" pitchFamily="34" charset="0"/>
              </a:rPr>
              <a:t>Du förhandlar när du vill att någon annan ska:</a:t>
            </a:r>
          </a:p>
          <a:p>
            <a:pPr marL="440249" indent="-440249">
              <a:lnSpc>
                <a:spcPct val="100000"/>
              </a:lnSpc>
            </a:pPr>
            <a:r>
              <a:rPr lang="sv-SE" sz="1100" dirty="0">
                <a:latin typeface="Lato" panose="020F0502020204030203" pitchFamily="34" charset="0"/>
                <a:ea typeface="Lato" panose="020F0502020204030203" pitchFamily="34" charset="0"/>
                <a:cs typeface="Lato" panose="020F0502020204030203" pitchFamily="34" charset="0"/>
              </a:rPr>
              <a:t>medverka i en process</a:t>
            </a:r>
          </a:p>
          <a:p>
            <a:pPr marL="440249" indent="-440249">
              <a:lnSpc>
                <a:spcPct val="100000"/>
              </a:lnSpc>
            </a:pPr>
            <a:r>
              <a:rPr lang="sv-SE" sz="1100" dirty="0">
                <a:latin typeface="Lato" panose="020F0502020204030203" pitchFamily="34" charset="0"/>
                <a:ea typeface="Lato" panose="020F0502020204030203" pitchFamily="34" charset="0"/>
                <a:cs typeface="Lato" panose="020F0502020204030203" pitchFamily="34" charset="0"/>
              </a:rPr>
              <a:t>acceptera ett förslag eller beslut</a:t>
            </a:r>
          </a:p>
          <a:p>
            <a:pPr marL="440249" indent="-440249">
              <a:lnSpc>
                <a:spcPct val="100000"/>
              </a:lnSpc>
            </a:pPr>
            <a:r>
              <a:rPr lang="sv-SE" sz="1100" dirty="0">
                <a:latin typeface="Lato" panose="020F0502020204030203" pitchFamily="34" charset="0"/>
                <a:ea typeface="Lato" panose="020F0502020204030203" pitchFamily="34" charset="0"/>
                <a:cs typeface="Lato" panose="020F0502020204030203" pitchFamily="34" charset="0"/>
              </a:rPr>
              <a:t>ändra sitt beteende</a:t>
            </a:r>
          </a:p>
          <a:p>
            <a:pPr marL="440249" indent="-440249">
              <a:lnSpc>
                <a:spcPct val="100000"/>
              </a:lnSpc>
            </a:pPr>
            <a:r>
              <a:rPr lang="sv-SE" sz="1100" dirty="0">
                <a:latin typeface="Lato" panose="020F0502020204030203" pitchFamily="34" charset="0"/>
                <a:ea typeface="Lato" panose="020F0502020204030203" pitchFamily="34" charset="0"/>
                <a:cs typeface="Lato" panose="020F0502020204030203" pitchFamily="34" charset="0"/>
              </a:rPr>
              <a:t>frivilligt göra något eller avstå från vissa händelser</a:t>
            </a:r>
          </a:p>
          <a:p>
            <a:pPr marL="440249" indent="-440249">
              <a:lnSpc>
                <a:spcPct val="100000"/>
              </a:lnSpc>
            </a:pPr>
            <a:r>
              <a:rPr lang="sv-SE" sz="1100" dirty="0">
                <a:latin typeface="Lato" panose="020F0502020204030203" pitchFamily="34" charset="0"/>
                <a:ea typeface="Lato" panose="020F0502020204030203" pitchFamily="34" charset="0"/>
                <a:cs typeface="Lato" panose="020F0502020204030203" pitchFamily="34" charset="0"/>
              </a:rPr>
              <a:t>”köpa” en idé eller plan</a:t>
            </a:r>
          </a:p>
          <a:p>
            <a:pPr marL="0" indent="0">
              <a:buFont typeface="Arial" panose="020B0604020202020204" pitchFamily="34" charset="0"/>
              <a:buNone/>
            </a:pPr>
            <a:endParaRPr lang="sv-SE" sz="1100" dirty="0">
              <a:latin typeface="Lato" panose="020F0502020204030203" pitchFamily="34" charset="0"/>
              <a:ea typeface="Lato" panose="020F0502020204030203" pitchFamily="34" charset="0"/>
              <a:cs typeface="Lato" panose="020F0502020204030203" pitchFamily="34" charset="0"/>
            </a:endParaRPr>
          </a:p>
        </p:txBody>
      </p:sp>
      <p:sp>
        <p:nvSpPr>
          <p:cNvPr id="8" name="Right Arrow 7">
            <a:extLst>
              <a:ext uri="{FF2B5EF4-FFF2-40B4-BE49-F238E27FC236}">
                <a16:creationId xmlns:a16="http://schemas.microsoft.com/office/drawing/2014/main" id="{9F091971-734D-17FC-64C6-E36B04C55EF3}"/>
              </a:ext>
            </a:extLst>
          </p:cNvPr>
          <p:cNvSpPr/>
          <p:nvPr/>
        </p:nvSpPr>
        <p:spPr>
          <a:xfrm>
            <a:off x="4739148" y="4788323"/>
            <a:ext cx="1437765" cy="5381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Du har en agenda</a:t>
            </a:r>
          </a:p>
        </p:txBody>
      </p:sp>
      <p:pic>
        <p:nvPicPr>
          <p:cNvPr id="9" name="Picture 8" descr="A stick figure with a stick and a stick&#10;&#10;Description automatically generated">
            <a:extLst>
              <a:ext uri="{FF2B5EF4-FFF2-40B4-BE49-F238E27FC236}">
                <a16:creationId xmlns:a16="http://schemas.microsoft.com/office/drawing/2014/main" id="{E72685E2-219B-9DF2-DF0F-B867346E2257}"/>
              </a:ext>
            </a:extLst>
          </p:cNvPr>
          <p:cNvPicPr>
            <a:picLocks noChangeAspect="1"/>
          </p:cNvPicPr>
          <p:nvPr/>
        </p:nvPicPr>
        <p:blipFill>
          <a:blip r:embed="rId3"/>
          <a:stretch>
            <a:fillRect/>
          </a:stretch>
        </p:blipFill>
        <p:spPr>
          <a:xfrm>
            <a:off x="6258419" y="4239072"/>
            <a:ext cx="339025" cy="1577064"/>
          </a:xfrm>
          <a:prstGeom prst="rect">
            <a:avLst/>
          </a:prstGeom>
        </p:spPr>
      </p:pic>
      <p:sp>
        <p:nvSpPr>
          <p:cNvPr id="10" name="Rectangle 9">
            <a:extLst>
              <a:ext uri="{FF2B5EF4-FFF2-40B4-BE49-F238E27FC236}">
                <a16:creationId xmlns:a16="http://schemas.microsoft.com/office/drawing/2014/main" id="{8AAA4658-F1D1-3D30-CAC3-3CAB12954843}"/>
              </a:ext>
            </a:extLst>
          </p:cNvPr>
          <p:cNvSpPr/>
          <p:nvPr/>
        </p:nvSpPr>
        <p:spPr>
          <a:xfrm>
            <a:off x="344510" y="6247088"/>
            <a:ext cx="3477229" cy="13376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Content Placeholder 2">
            <a:extLst>
              <a:ext uri="{FF2B5EF4-FFF2-40B4-BE49-F238E27FC236}">
                <a16:creationId xmlns:a16="http://schemas.microsoft.com/office/drawing/2014/main" id="{0BB364B5-2F52-AD62-C511-B85081678EED}"/>
              </a:ext>
            </a:extLst>
          </p:cNvPr>
          <p:cNvSpPr txBox="1">
            <a:spLocks/>
          </p:cNvSpPr>
          <p:nvPr/>
        </p:nvSpPr>
        <p:spPr>
          <a:xfrm>
            <a:off x="492718" y="6515612"/>
            <a:ext cx="328325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abon LT Pro" panose="02020602060506020403" pitchFamily="18" charset="77"/>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Pro" panose="02020602060506020403" pitchFamily="18" charset="77"/>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abon LT Pro" panose="02020602060506020403" pitchFamily="18" charset="77"/>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i="1" kern="1200">
                <a:solidFill>
                  <a:schemeClr val="tx1"/>
                </a:solidFill>
                <a:latin typeface="Sabon LT Pro" panose="02020602060506020403" pitchFamily="18" charset="77"/>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abon LT Pro" panose="02020602060506020403" pitchFamily="18" charset="77"/>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sv-SE" sz="1100" dirty="0">
                <a:latin typeface="Lato" panose="020F0502020204030203" pitchFamily="34" charset="0"/>
              </a:rPr>
              <a:t>Du medlar när du vill hjälpa andra att hantera eller lösa en konfliktsituation </a:t>
            </a:r>
            <a:r>
              <a:rPr lang="sv-SE" sz="1100" i="1" dirty="0">
                <a:latin typeface="Lato" panose="020F0502020204030203" pitchFamily="34" charset="0"/>
              </a:rPr>
              <a:t>(Du facilitera när du underlättar för samtal – ofta mellan människor med olika perspektiv)</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5224FDC-AFBE-0BB7-CCE4-DD53D656E005}"/>
              </a:ext>
            </a:extLst>
          </p:cNvPr>
          <p:cNvPicPr>
            <a:picLocks noChangeAspect="1"/>
          </p:cNvPicPr>
          <p:nvPr/>
        </p:nvPicPr>
        <p:blipFill>
          <a:blip r:embed="rId4"/>
          <a:stretch>
            <a:fillRect/>
          </a:stretch>
        </p:blipFill>
        <p:spPr>
          <a:xfrm>
            <a:off x="4504846" y="7327744"/>
            <a:ext cx="1672067" cy="704028"/>
          </a:xfrm>
          <a:prstGeom prst="rect">
            <a:avLst/>
          </a:prstGeom>
        </p:spPr>
      </p:pic>
      <p:sp>
        <p:nvSpPr>
          <p:cNvPr id="15" name="TextBox 14">
            <a:extLst>
              <a:ext uri="{FF2B5EF4-FFF2-40B4-BE49-F238E27FC236}">
                <a16:creationId xmlns:a16="http://schemas.microsoft.com/office/drawing/2014/main" id="{906D60C5-1D80-9DC3-204A-3F679FF24E0C}"/>
              </a:ext>
            </a:extLst>
          </p:cNvPr>
          <p:cNvSpPr txBox="1"/>
          <p:nvPr/>
        </p:nvSpPr>
        <p:spPr>
          <a:xfrm>
            <a:off x="4314717" y="8170279"/>
            <a:ext cx="1839311" cy="276999"/>
          </a:xfrm>
          <a:prstGeom prst="rect">
            <a:avLst/>
          </a:prstGeom>
          <a:noFill/>
        </p:spPr>
        <p:txBody>
          <a:bodyPr wrap="square" rtlCol="0">
            <a:spAutoFit/>
          </a:bodyPr>
          <a:lstStyle/>
          <a:p>
            <a:pPr algn="ctr"/>
            <a:r>
              <a:rPr lang="sv-SE" sz="1200" dirty="0"/>
              <a:t>Du är neutral</a:t>
            </a:r>
          </a:p>
        </p:txBody>
      </p:sp>
      <p:sp>
        <p:nvSpPr>
          <p:cNvPr id="17" name="TextBox 16">
            <a:extLst>
              <a:ext uri="{FF2B5EF4-FFF2-40B4-BE49-F238E27FC236}">
                <a16:creationId xmlns:a16="http://schemas.microsoft.com/office/drawing/2014/main" id="{0E22401C-9B4A-02AC-5F5C-00A78948D391}"/>
              </a:ext>
            </a:extLst>
          </p:cNvPr>
          <p:cNvSpPr txBox="1"/>
          <p:nvPr/>
        </p:nvSpPr>
        <p:spPr>
          <a:xfrm>
            <a:off x="344510" y="7839823"/>
            <a:ext cx="3431458" cy="1277273"/>
          </a:xfrm>
          <a:prstGeom prst="rect">
            <a:avLst/>
          </a:prstGeom>
          <a:noFill/>
        </p:spPr>
        <p:txBody>
          <a:bodyPr wrap="square">
            <a:spAutoFit/>
          </a:bodyPr>
          <a:lstStyle/>
          <a:p>
            <a:r>
              <a:rPr lang="sv-SE" sz="1100" dirty="0">
                <a:latin typeface="Lato" panose="020F0502020204030203" pitchFamily="34" charset="0"/>
                <a:ea typeface="Lato" panose="020F0502020204030203" pitchFamily="34" charset="0"/>
                <a:cs typeface="Lato" panose="020F0502020204030203" pitchFamily="34" charset="0"/>
              </a:rPr>
              <a:t>Facilitering är processen att underlätta och stödja en grupp eller genom att hjälpa dem att uppnå sina mål, lösa problem och fatta beslut på ett effektivt och konstruktivt sätt. </a:t>
            </a:r>
            <a:r>
              <a:rPr lang="sv-SE" sz="1100" dirty="0" err="1">
                <a:latin typeface="Lato" panose="020F0502020204030203" pitchFamily="34" charset="0"/>
                <a:ea typeface="Lato" panose="020F0502020204030203" pitchFamily="34" charset="0"/>
                <a:cs typeface="Lato" panose="020F0502020204030203" pitchFamily="34" charset="0"/>
              </a:rPr>
              <a:t>Facilitatorn</a:t>
            </a:r>
            <a:r>
              <a:rPr lang="sv-SE" sz="1100" dirty="0">
                <a:latin typeface="Lato" panose="020F0502020204030203" pitchFamily="34" charset="0"/>
                <a:ea typeface="Lato" panose="020F0502020204030203" pitchFamily="34" charset="0"/>
                <a:cs typeface="Lato" panose="020F0502020204030203" pitchFamily="34" charset="0"/>
              </a:rPr>
              <a:t> agerar som en neutral och stödjande ledare som främjar öppen kommunikation, samarbete och deltagande från alla deltagare.</a:t>
            </a:r>
          </a:p>
        </p:txBody>
      </p:sp>
      <p:sp>
        <p:nvSpPr>
          <p:cNvPr id="19" name="Right Arrow 18">
            <a:extLst>
              <a:ext uri="{FF2B5EF4-FFF2-40B4-BE49-F238E27FC236}">
                <a16:creationId xmlns:a16="http://schemas.microsoft.com/office/drawing/2014/main" id="{0458C6C8-04C4-339B-DF3F-E8EC0F4E700C}"/>
              </a:ext>
            </a:extLst>
          </p:cNvPr>
          <p:cNvSpPr/>
          <p:nvPr/>
        </p:nvSpPr>
        <p:spPr>
          <a:xfrm>
            <a:off x="3993044" y="7446846"/>
            <a:ext cx="392724" cy="5381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ight Arrow 19">
            <a:extLst>
              <a:ext uri="{FF2B5EF4-FFF2-40B4-BE49-F238E27FC236}">
                <a16:creationId xmlns:a16="http://schemas.microsoft.com/office/drawing/2014/main" id="{71E2202D-B5F7-04DD-A3EA-FD3AD8DBD8E2}"/>
              </a:ext>
            </a:extLst>
          </p:cNvPr>
          <p:cNvSpPr/>
          <p:nvPr/>
        </p:nvSpPr>
        <p:spPr>
          <a:xfrm rot="10800000">
            <a:off x="6264490" y="7446846"/>
            <a:ext cx="418331" cy="5381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Picture 23" descr="A black background with a black square&#10;&#10;Description automatically generated with medium confidence">
            <a:extLst>
              <a:ext uri="{FF2B5EF4-FFF2-40B4-BE49-F238E27FC236}">
                <a16:creationId xmlns:a16="http://schemas.microsoft.com/office/drawing/2014/main" id="{147B4F23-E894-D415-DE66-0381309F8C87}"/>
              </a:ext>
            </a:extLst>
          </p:cNvPr>
          <p:cNvPicPr>
            <a:picLocks noChangeAspect="1"/>
          </p:cNvPicPr>
          <p:nvPr/>
        </p:nvPicPr>
        <p:blipFill>
          <a:blip r:embed="rId5"/>
          <a:stretch>
            <a:fillRect/>
          </a:stretch>
        </p:blipFill>
        <p:spPr>
          <a:xfrm flipH="1">
            <a:off x="4110994" y="4410189"/>
            <a:ext cx="636341" cy="1267067"/>
          </a:xfrm>
          <a:prstGeom prst="rect">
            <a:avLst/>
          </a:prstGeom>
        </p:spPr>
      </p:pic>
    </p:spTree>
    <p:extLst>
      <p:ext uri="{BB962C8B-B14F-4D97-AF65-F5344CB8AC3E}">
        <p14:creationId xmlns:p14="http://schemas.microsoft.com/office/powerpoint/2010/main" val="2534360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BECFA8E-2079-D797-9133-16F4B5E294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6986" y="8875727"/>
            <a:ext cx="1944028" cy="520604"/>
          </a:xfrm>
          <a:prstGeom prst="rect">
            <a:avLst/>
          </a:prstGeom>
        </p:spPr>
      </p:pic>
      <p:sp>
        <p:nvSpPr>
          <p:cNvPr id="3" name="TextBox 2">
            <a:extLst>
              <a:ext uri="{FF2B5EF4-FFF2-40B4-BE49-F238E27FC236}">
                <a16:creationId xmlns:a16="http://schemas.microsoft.com/office/drawing/2014/main" id="{4ECF4CA8-381E-0D0F-A9DD-601E923C70FE}"/>
              </a:ext>
            </a:extLst>
          </p:cNvPr>
          <p:cNvSpPr txBox="1"/>
          <p:nvPr/>
        </p:nvSpPr>
        <p:spPr>
          <a:xfrm>
            <a:off x="1895707" y="4148254"/>
            <a:ext cx="3133493" cy="954107"/>
          </a:xfrm>
          <a:prstGeom prst="rect">
            <a:avLst/>
          </a:prstGeom>
          <a:noFill/>
        </p:spPr>
        <p:txBody>
          <a:bodyPr wrap="square" rtlCol="0">
            <a:spAutoFit/>
          </a:bodyPr>
          <a:lstStyle/>
          <a:p>
            <a:pPr algn="ctr"/>
            <a:r>
              <a:rPr lang="sv-SE" sz="1400" dirty="0">
                <a:latin typeface="Lato" panose="020F0502020204030203" pitchFamily="34" charset="0"/>
                <a:ea typeface="Lato" panose="020F0502020204030203" pitchFamily="34" charset="0"/>
                <a:cs typeface="Lato" panose="020F0502020204030203" pitchFamily="34" charset="0"/>
              </a:rPr>
              <a:t>Bernard le Roux</a:t>
            </a:r>
          </a:p>
          <a:p>
            <a:pPr algn="ctr"/>
            <a:r>
              <a:rPr lang="sv-SE" sz="1400" dirty="0">
                <a:latin typeface="Lato" panose="020F0502020204030203" pitchFamily="34" charset="0"/>
                <a:ea typeface="Lato" panose="020F0502020204030203" pitchFamily="34" charset="0"/>
                <a:cs typeface="Lato" panose="020F0502020204030203" pitchFamily="34" charset="0"/>
              </a:rPr>
              <a:t>2024</a:t>
            </a:r>
          </a:p>
          <a:p>
            <a:pPr algn="ctr"/>
            <a:endParaRPr lang="sv-SE" sz="1400" dirty="0">
              <a:latin typeface="Lato" panose="020F0502020204030203" pitchFamily="34" charset="0"/>
              <a:ea typeface="Lato" panose="020F0502020204030203" pitchFamily="34" charset="0"/>
              <a:cs typeface="Lato" panose="020F0502020204030203" pitchFamily="34" charset="0"/>
            </a:endParaRPr>
          </a:p>
          <a:p>
            <a:pPr algn="ctr"/>
            <a:r>
              <a:rPr lang="sv-SE" sz="1400" dirty="0">
                <a:latin typeface="Lato" panose="020F0502020204030203" pitchFamily="34" charset="0"/>
                <a:ea typeface="Lato" panose="020F0502020204030203" pitchFamily="34" charset="0"/>
                <a:cs typeface="Lato" panose="020F0502020204030203" pitchFamily="34" charset="0"/>
                <a:hlinkClick r:id="rId3"/>
              </a:rPr>
              <a:t>bernard.leroux@dialogues.se</a:t>
            </a:r>
            <a:r>
              <a:rPr lang="sv-SE" sz="1400"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5934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96D4-5ED5-3746-A105-58706C0810E4}"/>
              </a:ext>
            </a:extLst>
          </p:cNvPr>
          <p:cNvSpPr>
            <a:spLocks noGrp="1"/>
          </p:cNvSpPr>
          <p:nvPr>
            <p:ph type="title"/>
          </p:nvPr>
        </p:nvSpPr>
        <p:spPr>
          <a:xfrm>
            <a:off x="500441" y="249067"/>
            <a:ext cx="6094311" cy="1808046"/>
          </a:xfrm>
        </p:spPr>
        <p:txBody>
          <a:bodyPr>
            <a:noAutofit/>
          </a:bodyPr>
          <a:lstStyle/>
          <a:p>
            <a:pPr algn="l"/>
            <a:r>
              <a:rPr lang="sv-SE" sz="4000" dirty="0">
                <a:latin typeface="Bebas Neue Pro SmE Bk" panose="020B0406020202050201" pitchFamily="34" charset="77"/>
              </a:rPr>
              <a:t>Vad betyder det att vattenkraftfrågan är komplex?</a:t>
            </a:r>
            <a:endParaRPr lang="sv-SE" sz="4000" dirty="0">
              <a:solidFill>
                <a:schemeClr val="tx1"/>
              </a:solidFill>
              <a:latin typeface="Bebas Neue Pro SmE Bk" panose="020B0406020202050201" pitchFamily="34" charset="77"/>
              <a:ea typeface="Source Sans Pro Light" panose="020B0403030403020204" pitchFamily="34" charset="0"/>
            </a:endParaRPr>
          </a:p>
        </p:txBody>
      </p:sp>
      <p:pic>
        <p:nvPicPr>
          <p:cNvPr id="16" name="Picture 15" descr="Logo&#10;&#10;Description automatically generated">
            <a:extLst>
              <a:ext uri="{FF2B5EF4-FFF2-40B4-BE49-F238E27FC236}">
                <a16:creationId xmlns:a16="http://schemas.microsoft.com/office/drawing/2014/main" id="{0ECFABE0-4256-D0C7-FAA0-C63081A1991A}"/>
              </a:ext>
            </a:extLst>
          </p:cNvPr>
          <p:cNvPicPr>
            <a:picLocks noChangeAspect="1"/>
          </p:cNvPicPr>
          <p:nvPr/>
        </p:nvPicPr>
        <p:blipFill>
          <a:blip r:embed="rId2"/>
          <a:stretch>
            <a:fillRect/>
          </a:stretch>
        </p:blipFill>
        <p:spPr>
          <a:xfrm>
            <a:off x="384344" y="9481073"/>
            <a:ext cx="1204574" cy="322581"/>
          </a:xfrm>
          <a:prstGeom prst="rect">
            <a:avLst/>
          </a:prstGeom>
        </p:spPr>
      </p:pic>
      <p:sp>
        <p:nvSpPr>
          <p:cNvPr id="4" name="TextBox 3">
            <a:extLst>
              <a:ext uri="{FF2B5EF4-FFF2-40B4-BE49-F238E27FC236}">
                <a16:creationId xmlns:a16="http://schemas.microsoft.com/office/drawing/2014/main" id="{0CADAAD5-56B0-EB1B-DE46-F01BE016687B}"/>
              </a:ext>
            </a:extLst>
          </p:cNvPr>
          <p:cNvSpPr txBox="1"/>
          <p:nvPr/>
        </p:nvSpPr>
        <p:spPr>
          <a:xfrm>
            <a:off x="4234507" y="4375152"/>
            <a:ext cx="1333638" cy="830997"/>
          </a:xfrm>
          <a:prstGeom prst="rect">
            <a:avLst/>
          </a:prstGeom>
          <a:noFill/>
        </p:spPr>
        <p:txBody>
          <a:bodyPr wrap="square" rtlCol="0">
            <a:spAutoFit/>
          </a:bodyPr>
          <a:lstStyle/>
          <a:p>
            <a:pPr algn="ctr"/>
            <a:r>
              <a:rPr lang="en-AU" sz="1200" dirty="0" err="1"/>
              <a:t>Komplicerade</a:t>
            </a:r>
            <a:r>
              <a:rPr lang="en-AU" sz="1200" dirty="0"/>
              <a:t> problem
</a:t>
            </a:r>
            <a:r>
              <a:rPr lang="en-AU" sz="1200" dirty="0" err="1"/>
              <a:t>Experter</a:t>
            </a:r>
            <a:r>
              <a:rPr lang="en-AU" sz="1200" dirty="0"/>
              <a:t> </a:t>
            </a:r>
            <a:r>
              <a:rPr lang="en-AU" sz="1200" dirty="0" err="1"/>
              <a:t>krävs</a:t>
            </a:r>
            <a:r>
              <a:rPr lang="en-AU" sz="1200" dirty="0"/>
              <a:t> för </a:t>
            </a:r>
            <a:r>
              <a:rPr lang="en-AU" sz="1200" dirty="0" err="1"/>
              <a:t>att</a:t>
            </a:r>
            <a:r>
              <a:rPr lang="en-AU" sz="1200" dirty="0"/>
              <a:t> </a:t>
            </a:r>
            <a:r>
              <a:rPr lang="en-AU" sz="1200" dirty="0" err="1"/>
              <a:t>lösa</a:t>
            </a:r>
            <a:r>
              <a:rPr lang="en-AU" sz="1200" dirty="0"/>
              <a:t> </a:t>
            </a:r>
            <a:r>
              <a:rPr lang="en-AU" sz="1200" dirty="0" err="1"/>
              <a:t>problemet</a:t>
            </a:r>
            <a:endParaRPr lang="en-AU" sz="1200" dirty="0"/>
          </a:p>
        </p:txBody>
      </p:sp>
      <p:sp>
        <p:nvSpPr>
          <p:cNvPr id="15" name="Right Brace 14">
            <a:extLst>
              <a:ext uri="{FF2B5EF4-FFF2-40B4-BE49-F238E27FC236}">
                <a16:creationId xmlns:a16="http://schemas.microsoft.com/office/drawing/2014/main" id="{B13BA50A-CB0C-5E9C-F1DB-1A907417A0F5}"/>
              </a:ext>
            </a:extLst>
          </p:cNvPr>
          <p:cNvSpPr/>
          <p:nvPr/>
        </p:nvSpPr>
        <p:spPr>
          <a:xfrm rot="10800000">
            <a:off x="3747302" y="3242322"/>
            <a:ext cx="351207" cy="15610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7" name="TextBox 16">
            <a:extLst>
              <a:ext uri="{FF2B5EF4-FFF2-40B4-BE49-F238E27FC236}">
                <a16:creationId xmlns:a16="http://schemas.microsoft.com/office/drawing/2014/main" id="{4D50D487-1E63-E949-B789-3E4FF498D3D2}"/>
              </a:ext>
            </a:extLst>
          </p:cNvPr>
          <p:cNvSpPr txBox="1"/>
          <p:nvPr/>
        </p:nvSpPr>
        <p:spPr>
          <a:xfrm>
            <a:off x="4229313" y="2882517"/>
            <a:ext cx="1333638" cy="830997"/>
          </a:xfrm>
          <a:prstGeom prst="rect">
            <a:avLst/>
          </a:prstGeom>
          <a:noFill/>
        </p:spPr>
        <p:txBody>
          <a:bodyPr wrap="square">
            <a:spAutoFit/>
          </a:bodyPr>
          <a:lstStyle/>
          <a:p>
            <a:pPr algn="ctr"/>
            <a:r>
              <a:rPr lang="en-AU" sz="1200" dirty="0" err="1"/>
              <a:t>Enkla</a:t>
            </a:r>
            <a:r>
              <a:rPr lang="en-AU" sz="1200" dirty="0"/>
              <a:t> problem
</a:t>
            </a:r>
            <a:r>
              <a:rPr lang="en-AU" sz="1200" dirty="0" err="1"/>
              <a:t>följa</a:t>
            </a:r>
            <a:r>
              <a:rPr lang="en-AU" sz="1200" dirty="0"/>
              <a:t> </a:t>
            </a:r>
            <a:r>
              <a:rPr lang="en-AU" sz="1200" dirty="0" err="1"/>
              <a:t>ett</a:t>
            </a:r>
            <a:r>
              <a:rPr lang="en-AU" sz="1200" dirty="0"/>
              <a:t> </a:t>
            </a:r>
            <a:r>
              <a:rPr lang="en-AU" sz="1200" dirty="0" err="1"/>
              <a:t>recept</a:t>
            </a:r>
            <a:r>
              <a:rPr lang="en-AU" sz="1200" dirty="0"/>
              <a:t>, </a:t>
            </a:r>
            <a:r>
              <a:rPr lang="en-AU" sz="1200" dirty="0" err="1"/>
              <a:t>instruktioner</a:t>
            </a:r>
            <a:r>
              <a:rPr lang="en-AU" sz="1200" dirty="0"/>
              <a:t>, </a:t>
            </a:r>
            <a:r>
              <a:rPr lang="en-AU" sz="1200" dirty="0" err="1"/>
              <a:t>rutiner</a:t>
            </a:r>
            <a:endParaRPr lang="en-AU" sz="1100" dirty="0"/>
          </a:p>
        </p:txBody>
      </p:sp>
      <p:pic>
        <p:nvPicPr>
          <p:cNvPr id="18" name="Picture 2" descr="Reparationer på kraftanläggningar och vattenkraftverk">
            <a:extLst>
              <a:ext uri="{FF2B5EF4-FFF2-40B4-BE49-F238E27FC236}">
                <a16:creationId xmlns:a16="http://schemas.microsoft.com/office/drawing/2014/main" id="{887FD319-A680-93B3-363A-84CBB6FB2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917" y="3175211"/>
            <a:ext cx="2370386" cy="17777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7B1409D-4936-E9D3-1E17-9221EC104B72}"/>
              </a:ext>
            </a:extLst>
          </p:cNvPr>
          <p:cNvSpPr txBox="1"/>
          <p:nvPr/>
        </p:nvSpPr>
        <p:spPr>
          <a:xfrm>
            <a:off x="555527" y="1927030"/>
            <a:ext cx="5539337" cy="830997"/>
          </a:xfrm>
          <a:prstGeom prst="rect">
            <a:avLst/>
          </a:prstGeom>
          <a:no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Det är en skillnad mellan tekniska och komplexa frågor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Tekniska frågor </a:t>
            </a:r>
            <a:r>
              <a:rPr lang="sv-SE" sz="1200" dirty="0">
                <a:latin typeface="Lato" panose="020F0502020204030203" pitchFamily="34" charset="0"/>
                <a:ea typeface="Lato" panose="020F0502020204030203" pitchFamily="34" charset="0"/>
                <a:cs typeface="Lato" panose="020F0502020204030203" pitchFamily="34" charset="0"/>
              </a:rPr>
              <a:t>är logiska, förutsägbara, rationella och ”planerbara”. De kan delas in i enkla och komplicerade frågor</a:t>
            </a:r>
          </a:p>
        </p:txBody>
      </p:sp>
      <p:pic>
        <p:nvPicPr>
          <p:cNvPr id="22" name="Picture 2" descr="Energipress.se - Senaste nytt från energisektorn">
            <a:extLst>
              <a:ext uri="{FF2B5EF4-FFF2-40B4-BE49-F238E27FC236}">
                <a16:creationId xmlns:a16="http://schemas.microsoft.com/office/drawing/2014/main" id="{22EE8545-4CD2-49EC-230D-DED6780F1B2A}"/>
              </a:ext>
            </a:extLst>
          </p:cNvPr>
          <p:cNvPicPr>
            <a:picLocks noChangeAspect="1" noChangeArrowheads="1"/>
          </p:cNvPicPr>
          <p:nvPr/>
        </p:nvPicPr>
        <p:blipFill>
          <a:blip r:embed="rId4">
            <a:alphaModFix amt="65000"/>
            <a:extLst>
              <a:ext uri="{28A0092B-C50C-407E-A947-70E740481C1C}">
                <a14:useLocalDpi xmlns:a14="http://schemas.microsoft.com/office/drawing/2010/main" val="0"/>
              </a:ext>
            </a:extLst>
          </a:blip>
          <a:srcRect/>
          <a:stretch>
            <a:fillRect/>
          </a:stretch>
        </p:blipFill>
        <p:spPr bwMode="auto">
          <a:xfrm>
            <a:off x="914941" y="6754451"/>
            <a:ext cx="2863747" cy="16087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88B07412-2A5A-82FB-59EF-46ED14227610}"/>
              </a:ext>
            </a:extLst>
          </p:cNvPr>
          <p:cNvPicPr>
            <a:picLocks noChangeAspect="1"/>
          </p:cNvPicPr>
          <p:nvPr/>
        </p:nvPicPr>
        <p:blipFill>
          <a:blip r:embed="rId5">
            <a:alphaModFix amt="52000"/>
          </a:blip>
          <a:stretch>
            <a:fillRect/>
          </a:stretch>
        </p:blipFill>
        <p:spPr>
          <a:xfrm>
            <a:off x="703915" y="6357661"/>
            <a:ext cx="2907388" cy="2794113"/>
          </a:xfrm>
          <a:prstGeom prst="rect">
            <a:avLst/>
          </a:prstGeom>
        </p:spPr>
      </p:pic>
      <p:sp>
        <p:nvSpPr>
          <p:cNvPr id="26" name="TextBox 25">
            <a:extLst>
              <a:ext uri="{FF2B5EF4-FFF2-40B4-BE49-F238E27FC236}">
                <a16:creationId xmlns:a16="http://schemas.microsoft.com/office/drawing/2014/main" id="{270BFF55-217B-D25C-A30C-FB3B8F6D9D33}"/>
              </a:ext>
            </a:extLst>
          </p:cNvPr>
          <p:cNvSpPr txBox="1"/>
          <p:nvPr/>
        </p:nvSpPr>
        <p:spPr>
          <a:xfrm>
            <a:off x="4229313" y="6823274"/>
            <a:ext cx="2176853" cy="1384995"/>
          </a:xfrm>
          <a:prstGeom prst="rect">
            <a:avLst/>
          </a:prstGeom>
          <a:noFill/>
        </p:spPr>
        <p:txBody>
          <a:bodyPr wrap="square" rtlCol="0">
            <a:spAutoFit/>
          </a:bodyPr>
          <a:lstStyle/>
          <a:p>
            <a:r>
              <a:rPr lang="en-AU" sz="1200" dirty="0" err="1"/>
              <a:t>Många</a:t>
            </a:r>
            <a:r>
              <a:rPr lang="en-AU" sz="1200" dirty="0"/>
              <a:t> </a:t>
            </a:r>
            <a:r>
              <a:rPr lang="en-AU" sz="1200" dirty="0" err="1"/>
              <a:t>frågor</a:t>
            </a:r>
            <a:r>
              <a:rPr lang="en-AU" sz="1200" dirty="0"/>
              <a:t> </a:t>
            </a:r>
            <a:r>
              <a:rPr lang="en-AU" sz="1200" dirty="0" err="1"/>
              <a:t>som</a:t>
            </a:r>
            <a:r>
              <a:rPr lang="en-AU" sz="1200" dirty="0"/>
              <a:t> </a:t>
            </a:r>
            <a:r>
              <a:rPr lang="en-AU" sz="1200" dirty="0" err="1"/>
              <a:t>rör</a:t>
            </a:r>
            <a:r>
              <a:rPr lang="en-AU" sz="1200" dirty="0"/>
              <a:t> </a:t>
            </a:r>
            <a:r>
              <a:rPr lang="en-AU" sz="1200" dirty="0" err="1"/>
              <a:t>vattenkraft</a:t>
            </a:r>
            <a:r>
              <a:rPr lang="en-AU" sz="1200" dirty="0"/>
              <a:t> </a:t>
            </a:r>
            <a:r>
              <a:rPr lang="en-AU" sz="1200" dirty="0" err="1"/>
              <a:t>har</a:t>
            </a:r>
            <a:r>
              <a:rPr lang="en-AU" sz="1200" dirty="0"/>
              <a:t> </a:t>
            </a:r>
            <a:r>
              <a:rPr lang="en-AU" sz="1200" dirty="0" err="1"/>
              <a:t>flera</a:t>
            </a:r>
            <a:r>
              <a:rPr lang="en-AU" sz="1200" dirty="0"/>
              <a:t> av dessa </a:t>
            </a:r>
            <a:r>
              <a:rPr lang="en-AU" sz="1200" dirty="0" err="1"/>
              <a:t>kännetecknen</a:t>
            </a:r>
            <a:r>
              <a:rPr lang="en-AU" sz="1200" dirty="0"/>
              <a:t>. </a:t>
            </a:r>
          </a:p>
          <a:p>
            <a:endParaRPr lang="en-AU" sz="1200" dirty="0"/>
          </a:p>
          <a:p>
            <a:r>
              <a:rPr lang="en-AU" sz="1200" dirty="0"/>
              <a:t>Det </a:t>
            </a:r>
            <a:r>
              <a:rPr lang="en-AU" sz="1200" dirty="0" err="1"/>
              <a:t>finns</a:t>
            </a:r>
            <a:r>
              <a:rPr lang="en-AU" sz="1200" dirty="0"/>
              <a:t> </a:t>
            </a:r>
            <a:r>
              <a:rPr lang="en-AU" sz="1200" dirty="0" err="1"/>
              <a:t>såklart</a:t>
            </a:r>
            <a:r>
              <a:rPr lang="en-AU" sz="1200" dirty="0"/>
              <a:t> </a:t>
            </a:r>
            <a:r>
              <a:rPr lang="en-AU" sz="1200" dirty="0" err="1"/>
              <a:t>också</a:t>
            </a:r>
            <a:r>
              <a:rPr lang="en-AU" sz="1200" dirty="0"/>
              <a:t> </a:t>
            </a:r>
            <a:r>
              <a:rPr lang="en-AU" sz="1200" dirty="0" err="1"/>
              <a:t>delar</a:t>
            </a:r>
            <a:r>
              <a:rPr lang="en-AU" sz="1200" dirty="0"/>
              <a:t> </a:t>
            </a:r>
            <a:r>
              <a:rPr lang="en-AU" sz="1200" dirty="0" err="1"/>
              <a:t>som</a:t>
            </a:r>
            <a:r>
              <a:rPr lang="en-AU" sz="1200" dirty="0"/>
              <a:t> </a:t>
            </a:r>
            <a:r>
              <a:rPr lang="en-AU" sz="1200" dirty="0" err="1"/>
              <a:t>har</a:t>
            </a:r>
            <a:r>
              <a:rPr lang="en-AU" sz="1200" dirty="0"/>
              <a:t> </a:t>
            </a:r>
            <a:r>
              <a:rPr lang="en-AU" sz="1200" dirty="0" err="1"/>
              <a:t>en</a:t>
            </a:r>
            <a:r>
              <a:rPr lang="en-AU" sz="1200" dirty="0"/>
              <a:t> </a:t>
            </a:r>
            <a:r>
              <a:rPr lang="en-AU" sz="1200" dirty="0" err="1"/>
              <a:t>tydlig</a:t>
            </a:r>
            <a:r>
              <a:rPr lang="en-AU" sz="1200" dirty="0"/>
              <a:t> </a:t>
            </a:r>
            <a:r>
              <a:rPr lang="en-AU" sz="1200" dirty="0" err="1"/>
              <a:t>teknisk</a:t>
            </a:r>
            <a:r>
              <a:rPr lang="en-AU" sz="1200" dirty="0"/>
              <a:t> </a:t>
            </a:r>
            <a:r>
              <a:rPr lang="en-AU" sz="1200" dirty="0" err="1"/>
              <a:t>karaktär</a:t>
            </a:r>
            <a:endParaRPr lang="en-AU" sz="1200" dirty="0">
              <a:solidFill>
                <a:schemeClr val="bg1">
                  <a:lumMod val="50000"/>
                </a:schemeClr>
              </a:solidFill>
            </a:endParaRPr>
          </a:p>
        </p:txBody>
      </p:sp>
      <p:sp>
        <p:nvSpPr>
          <p:cNvPr id="27" name="TextBox 26">
            <a:extLst>
              <a:ext uri="{FF2B5EF4-FFF2-40B4-BE49-F238E27FC236}">
                <a16:creationId xmlns:a16="http://schemas.microsoft.com/office/drawing/2014/main" id="{5C569AC5-D413-2459-3BAD-F299E56A6291}"/>
              </a:ext>
            </a:extLst>
          </p:cNvPr>
          <p:cNvSpPr txBox="1"/>
          <p:nvPr/>
        </p:nvSpPr>
        <p:spPr>
          <a:xfrm>
            <a:off x="555527" y="5239832"/>
            <a:ext cx="5539337" cy="1200329"/>
          </a:xfrm>
          <a:prstGeom prst="rect">
            <a:avLst/>
          </a:prstGeom>
          <a:noFill/>
        </p:spPr>
        <p:txBody>
          <a:bodyPr wrap="square" rtlCol="0">
            <a:spAutoFit/>
          </a:bodyPr>
          <a:lstStyle/>
          <a:p>
            <a:r>
              <a:rPr lang="sv-SE" sz="1200" b="1" dirty="0">
                <a:latin typeface="Lato" panose="020F0502020204030203" pitchFamily="34" charset="0"/>
                <a:ea typeface="Lato" panose="020F0502020204030203" pitchFamily="34" charset="0"/>
                <a:cs typeface="Lato" panose="020F0502020204030203" pitchFamily="34" charset="0"/>
              </a:rPr>
              <a:t>Komplexa frågor </a:t>
            </a:r>
            <a:r>
              <a:rPr lang="sv-SE" sz="1200" dirty="0">
                <a:latin typeface="Lato" panose="020F0502020204030203" pitchFamily="34" charset="0"/>
                <a:ea typeface="Lato" panose="020F0502020204030203" pitchFamily="34" charset="0"/>
                <a:cs typeface="Lato" panose="020F0502020204030203" pitchFamily="34" charset="0"/>
              </a:rPr>
              <a:t>kännetecknas bland annat av att det finns olika perspektiv på vad problemet är, att det finns många delar och flera deltagare, att de är oförutsägbara och dynamiska, att de påverkas av och påverkar andra frågor, att de ofta involverar kultur och identitet och att de har en lång historik. </a:t>
            </a:r>
            <a:r>
              <a:rPr lang="en-AU" sz="1200" dirty="0" err="1"/>
              <a:t>Klassiska</a:t>
            </a:r>
            <a:r>
              <a:rPr lang="en-AU" sz="1200" dirty="0"/>
              <a:t> </a:t>
            </a:r>
            <a:r>
              <a:rPr lang="en-AU" sz="1200" dirty="0" err="1"/>
              <a:t>exempel</a:t>
            </a:r>
            <a:r>
              <a:rPr lang="en-AU" sz="1200" dirty="0"/>
              <a:t> </a:t>
            </a:r>
            <a:r>
              <a:rPr lang="en-AU" sz="1200" dirty="0" err="1"/>
              <a:t>är</a:t>
            </a:r>
            <a:r>
              <a:rPr lang="en-AU" sz="1200" dirty="0"/>
              <a:t> </a:t>
            </a:r>
            <a:r>
              <a:rPr lang="en-AU" sz="1200" dirty="0" err="1">
                <a:solidFill>
                  <a:schemeClr val="accent6">
                    <a:lumMod val="50000"/>
                  </a:schemeClr>
                </a:solidFill>
              </a:rPr>
              <a:t>stad</a:t>
            </a:r>
            <a:r>
              <a:rPr lang="en-AU" sz="1200" dirty="0">
                <a:solidFill>
                  <a:schemeClr val="accent6">
                    <a:lumMod val="50000"/>
                  </a:schemeClr>
                </a:solidFill>
              </a:rPr>
              <a:t> </a:t>
            </a:r>
            <a:r>
              <a:rPr lang="en-AU" sz="1200" dirty="0" err="1">
                <a:solidFill>
                  <a:schemeClr val="accent6">
                    <a:lumMod val="50000"/>
                  </a:schemeClr>
                </a:solidFill>
              </a:rPr>
              <a:t>och</a:t>
            </a:r>
            <a:r>
              <a:rPr lang="en-AU" sz="1200" dirty="0">
                <a:solidFill>
                  <a:schemeClr val="accent6">
                    <a:lumMod val="50000"/>
                  </a:schemeClr>
                </a:solidFill>
              </a:rPr>
              <a:t> land </a:t>
            </a:r>
            <a:r>
              <a:rPr lang="en-AU" sz="1200" dirty="0" err="1">
                <a:solidFill>
                  <a:schemeClr val="accent6">
                    <a:lumMod val="50000"/>
                  </a:schemeClr>
                </a:solidFill>
              </a:rPr>
              <a:t>konflikten</a:t>
            </a:r>
            <a:r>
              <a:rPr lang="en-AU" sz="1200" dirty="0">
                <a:solidFill>
                  <a:schemeClr val="accent6">
                    <a:lumMod val="50000"/>
                  </a:schemeClr>
                </a:solidFill>
              </a:rPr>
              <a:t>, </a:t>
            </a:r>
            <a:r>
              <a:rPr lang="en-AU" sz="1200" dirty="0" err="1">
                <a:solidFill>
                  <a:schemeClr val="accent6">
                    <a:lumMod val="50000"/>
                  </a:schemeClr>
                </a:solidFill>
              </a:rPr>
              <a:t>fattigdom</a:t>
            </a:r>
            <a:r>
              <a:rPr lang="en-AU" sz="1200" dirty="0">
                <a:solidFill>
                  <a:schemeClr val="accent6">
                    <a:lumMod val="50000"/>
                  </a:schemeClr>
                </a:solidFill>
              </a:rPr>
              <a:t>, migration </a:t>
            </a:r>
            <a:r>
              <a:rPr lang="en-AU" sz="1200" dirty="0" err="1">
                <a:solidFill>
                  <a:schemeClr val="accent6">
                    <a:lumMod val="50000"/>
                  </a:schemeClr>
                </a:solidFill>
              </a:rPr>
              <a:t>och</a:t>
            </a:r>
            <a:r>
              <a:rPr lang="en-AU" sz="1200" dirty="0">
                <a:solidFill>
                  <a:schemeClr val="accent6">
                    <a:lumMod val="50000"/>
                  </a:schemeClr>
                </a:solidFill>
              </a:rPr>
              <a:t> integration. </a:t>
            </a:r>
            <a:r>
              <a:rPr lang="en-AU" sz="1200" dirty="0">
                <a:solidFill>
                  <a:schemeClr val="bg1">
                    <a:lumMod val="50000"/>
                  </a:schemeClr>
                </a:solidFill>
              </a:rPr>
              <a:t>
</a:t>
            </a:r>
            <a:endParaRPr lang="sv-SE" sz="12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6702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3B603D-D049-EB4D-E8BC-90FA82213352}"/>
              </a:ext>
            </a:extLst>
          </p:cNvPr>
          <p:cNvSpPr/>
          <p:nvPr/>
        </p:nvSpPr>
        <p:spPr>
          <a:xfrm>
            <a:off x="253717" y="494675"/>
            <a:ext cx="5862270" cy="1334125"/>
          </a:xfrm>
          <a:prstGeom prst="rect">
            <a:avLst/>
          </a:prstGeom>
          <a:solidFill>
            <a:schemeClr val="accent1">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328F602C-7F98-4C02-99D4-ED65E00D66A4}"/>
              </a:ext>
            </a:extLst>
          </p:cNvPr>
          <p:cNvSpPr>
            <a:spLocks noGrp="1"/>
          </p:cNvSpPr>
          <p:nvPr>
            <p:ph type="sldNum" sz="quarter" idx="12"/>
          </p:nvPr>
        </p:nvSpPr>
        <p:spPr>
          <a:xfrm>
            <a:off x="4843463" y="6599635"/>
            <a:ext cx="1543050" cy="205383"/>
          </a:xfrm>
        </p:spPr>
        <p:txBody>
          <a:bodyPr rtlCol="0" anchor="ctr">
            <a:normAutofit/>
          </a:bodyPr>
          <a:lstStyle/>
          <a:p>
            <a:pPr>
              <a:spcAft>
                <a:spcPts val="338"/>
              </a:spcAft>
            </a:pPr>
            <a:fld id="{19B51A1E-902D-48AF-9020-955120F399B6}" type="slidenum">
              <a:rPr lang="sv-SE" smtClean="0"/>
              <a:pPr>
                <a:spcAft>
                  <a:spcPts val="338"/>
                </a:spcAft>
              </a:pPr>
              <a:t>5</a:t>
            </a:fld>
            <a:endParaRPr lang="sv-SE"/>
          </a:p>
        </p:txBody>
      </p:sp>
      <p:sp>
        <p:nvSpPr>
          <p:cNvPr id="3" name="Title 1">
            <a:extLst>
              <a:ext uri="{FF2B5EF4-FFF2-40B4-BE49-F238E27FC236}">
                <a16:creationId xmlns:a16="http://schemas.microsoft.com/office/drawing/2014/main" id="{8BD2DCDB-C17D-CD54-7A3D-2D19A79A15E7}"/>
              </a:ext>
            </a:extLst>
          </p:cNvPr>
          <p:cNvSpPr>
            <a:spLocks noGrp="1"/>
          </p:cNvSpPr>
          <p:nvPr>
            <p:ph type="title"/>
          </p:nvPr>
        </p:nvSpPr>
        <p:spPr>
          <a:xfrm>
            <a:off x="500441" y="249067"/>
            <a:ext cx="6094311" cy="1808046"/>
          </a:xfrm>
        </p:spPr>
        <p:txBody>
          <a:bodyPr vert="horz" lIns="91440" tIns="45720" rIns="91440" bIns="45720" rtlCol="0" anchor="ctr">
            <a:normAutofit/>
          </a:bodyPr>
          <a:lstStyle/>
          <a:p>
            <a:pPr algn="l"/>
            <a:r>
              <a:rPr lang="sv-SE" sz="4000" dirty="0">
                <a:solidFill>
                  <a:schemeClr val="tx1"/>
                </a:solidFill>
                <a:latin typeface="Bebas Neue Pro SmE Bk" panose="020B0406020202050201" pitchFamily="34" charset="77"/>
                <a:ea typeface="Source Sans Pro Light" panose="020B0403030403020204" pitchFamily="34" charset="0"/>
              </a:rPr>
              <a:t>En förenklad komplexitetsanalys</a:t>
            </a:r>
          </a:p>
        </p:txBody>
      </p:sp>
      <p:sp>
        <p:nvSpPr>
          <p:cNvPr id="5" name="TextBox 4">
            <a:extLst>
              <a:ext uri="{FF2B5EF4-FFF2-40B4-BE49-F238E27FC236}">
                <a16:creationId xmlns:a16="http://schemas.microsoft.com/office/drawing/2014/main" id="{A59D9379-17ED-565D-99E4-871CA8244CBF}"/>
              </a:ext>
            </a:extLst>
          </p:cNvPr>
          <p:cNvSpPr txBox="1"/>
          <p:nvPr/>
        </p:nvSpPr>
        <p:spPr>
          <a:xfrm>
            <a:off x="500441" y="2046868"/>
            <a:ext cx="5857118" cy="646331"/>
          </a:xfrm>
          <a:prstGeom prst="rect">
            <a:avLst/>
          </a:prstGeom>
          <a:noFill/>
        </p:spPr>
        <p:txBody>
          <a:bodyPr wrap="square">
            <a:spAutoFit/>
          </a:bodyPr>
          <a:lstStyle/>
          <a:p>
            <a:r>
              <a:rPr lang="en-GB" sz="1200" dirty="0">
                <a:effectLst/>
                <a:latin typeface="Source Sans Pro" panose="020B0503030403020204" pitchFamily="34" charset="0"/>
                <a:ea typeface="Source Sans Pro" panose="020B0503030403020204" pitchFamily="34" charset="0"/>
                <a:cs typeface="Times New Roman" panose="02020603050405020304" pitchFamily="18" charset="0"/>
              </a:rPr>
              <a:t>A</a:t>
            </a:r>
            <a:r>
              <a:rPr lang="en-SE" sz="1200" dirty="0">
                <a:effectLst/>
                <a:latin typeface="Source Sans Pro" panose="020B0503030403020204" pitchFamily="34" charset="0"/>
                <a:ea typeface="Source Sans Pro" panose="020B0503030403020204" pitchFamily="34" charset="0"/>
                <a:cs typeface="Times New Roman" panose="02020603050405020304" pitchFamily="18" charset="0"/>
              </a:rPr>
              <a:t>nvänd följande förenklat analys för att avgöra om din fråga är enkel, komplicerad eller komplex. </a:t>
            </a:r>
            <a:br>
              <a:rPr lang="en-GB" sz="1200" dirty="0">
                <a:solidFill>
                  <a:srgbClr val="0070C0"/>
                </a:solidFill>
                <a:latin typeface="Source Sans Pro" panose="020B0503030403020204" pitchFamily="34" charset="0"/>
                <a:ea typeface="Source Sans Pro" panose="020B0503030403020204" pitchFamily="34" charset="0"/>
                <a:cs typeface="Times New Roman" panose="02020603050405020304" pitchFamily="18" charset="0"/>
              </a:rPr>
            </a:br>
            <a:endParaRPr lang="en-SE" sz="1200"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63948B4F-ED18-9774-078B-5980CEDA250F}"/>
              </a:ext>
            </a:extLst>
          </p:cNvPr>
          <p:cNvPicPr>
            <a:picLocks noChangeAspect="1"/>
          </p:cNvPicPr>
          <p:nvPr/>
        </p:nvPicPr>
        <p:blipFill>
          <a:blip r:embed="rId3"/>
          <a:stretch>
            <a:fillRect/>
          </a:stretch>
        </p:blipFill>
        <p:spPr>
          <a:xfrm>
            <a:off x="253717" y="9495642"/>
            <a:ext cx="1204574" cy="322581"/>
          </a:xfrm>
          <a:prstGeom prst="rect">
            <a:avLst/>
          </a:prstGeom>
        </p:spPr>
      </p:pic>
      <p:pic>
        <p:nvPicPr>
          <p:cNvPr id="16" name="Picture 15" descr="Application&#10;&#10;Description automatically generated with medium confidence">
            <a:extLst>
              <a:ext uri="{FF2B5EF4-FFF2-40B4-BE49-F238E27FC236}">
                <a16:creationId xmlns:a16="http://schemas.microsoft.com/office/drawing/2014/main" id="{7D3CDCE0-F799-4E69-E517-5141FB8D8385}"/>
              </a:ext>
            </a:extLst>
          </p:cNvPr>
          <p:cNvPicPr>
            <a:picLocks noChangeAspect="1"/>
          </p:cNvPicPr>
          <p:nvPr/>
        </p:nvPicPr>
        <p:blipFill>
          <a:blip r:embed="rId4"/>
          <a:stretch>
            <a:fillRect/>
          </a:stretch>
        </p:blipFill>
        <p:spPr>
          <a:xfrm>
            <a:off x="761454" y="3002827"/>
            <a:ext cx="5145578" cy="6276378"/>
          </a:xfrm>
          <a:prstGeom prst="rect">
            <a:avLst/>
          </a:prstGeom>
        </p:spPr>
      </p:pic>
    </p:spTree>
    <p:extLst>
      <p:ext uri="{BB962C8B-B14F-4D97-AF65-F5344CB8AC3E}">
        <p14:creationId xmlns:p14="http://schemas.microsoft.com/office/powerpoint/2010/main" val="203738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3B603D-D049-EB4D-E8BC-90FA82213352}"/>
              </a:ext>
            </a:extLst>
          </p:cNvPr>
          <p:cNvSpPr/>
          <p:nvPr/>
        </p:nvSpPr>
        <p:spPr>
          <a:xfrm>
            <a:off x="253717" y="494675"/>
            <a:ext cx="5862270" cy="1334125"/>
          </a:xfrm>
          <a:prstGeom prst="rect">
            <a:avLst/>
          </a:prstGeom>
          <a:solidFill>
            <a:schemeClr val="accent1">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328F602C-7F98-4C02-99D4-ED65E00D66A4}"/>
              </a:ext>
            </a:extLst>
          </p:cNvPr>
          <p:cNvSpPr>
            <a:spLocks noGrp="1"/>
          </p:cNvSpPr>
          <p:nvPr>
            <p:ph type="sldNum" sz="quarter" idx="12"/>
          </p:nvPr>
        </p:nvSpPr>
        <p:spPr>
          <a:xfrm>
            <a:off x="4843463" y="6599635"/>
            <a:ext cx="1543050" cy="205383"/>
          </a:xfrm>
        </p:spPr>
        <p:txBody>
          <a:bodyPr rtlCol="0" anchor="ctr">
            <a:normAutofit/>
          </a:bodyPr>
          <a:lstStyle/>
          <a:p>
            <a:pPr>
              <a:spcAft>
                <a:spcPts val="338"/>
              </a:spcAft>
            </a:pPr>
            <a:fld id="{19B51A1E-902D-48AF-9020-955120F399B6}" type="slidenum">
              <a:rPr lang="sv-SE" smtClean="0"/>
              <a:pPr>
                <a:spcAft>
                  <a:spcPts val="338"/>
                </a:spcAft>
              </a:pPr>
              <a:t>6</a:t>
            </a:fld>
            <a:endParaRPr lang="sv-SE"/>
          </a:p>
        </p:txBody>
      </p:sp>
      <p:sp>
        <p:nvSpPr>
          <p:cNvPr id="3" name="Title 1">
            <a:extLst>
              <a:ext uri="{FF2B5EF4-FFF2-40B4-BE49-F238E27FC236}">
                <a16:creationId xmlns:a16="http://schemas.microsoft.com/office/drawing/2014/main" id="{8BD2DCDB-C17D-CD54-7A3D-2D19A79A15E7}"/>
              </a:ext>
            </a:extLst>
          </p:cNvPr>
          <p:cNvSpPr>
            <a:spLocks noGrp="1"/>
          </p:cNvSpPr>
          <p:nvPr>
            <p:ph type="title"/>
          </p:nvPr>
        </p:nvSpPr>
        <p:spPr>
          <a:xfrm>
            <a:off x="500441" y="249067"/>
            <a:ext cx="6094311" cy="1808046"/>
          </a:xfrm>
        </p:spPr>
        <p:txBody>
          <a:bodyPr vert="horz" lIns="91440" tIns="45720" rIns="91440" bIns="45720" rtlCol="0" anchor="ctr">
            <a:normAutofit/>
          </a:bodyPr>
          <a:lstStyle/>
          <a:p>
            <a:pPr algn="l"/>
            <a:r>
              <a:rPr lang="sv-SE" sz="4000" dirty="0">
                <a:solidFill>
                  <a:schemeClr val="tx1"/>
                </a:solidFill>
                <a:latin typeface="Bebas Neue Pro SmE Bk" panose="020B0406020202050201" pitchFamily="34" charset="77"/>
                <a:ea typeface="Source Sans Pro Light" panose="020B0403030403020204" pitchFamily="34" charset="0"/>
              </a:rPr>
              <a:t>Varför är skillnaden viktig?</a:t>
            </a:r>
          </a:p>
        </p:txBody>
      </p:sp>
      <p:sp>
        <p:nvSpPr>
          <p:cNvPr id="5" name="TextBox 4">
            <a:extLst>
              <a:ext uri="{FF2B5EF4-FFF2-40B4-BE49-F238E27FC236}">
                <a16:creationId xmlns:a16="http://schemas.microsoft.com/office/drawing/2014/main" id="{A59D9379-17ED-565D-99E4-871CA8244CBF}"/>
              </a:ext>
            </a:extLst>
          </p:cNvPr>
          <p:cNvSpPr txBox="1"/>
          <p:nvPr/>
        </p:nvSpPr>
        <p:spPr>
          <a:xfrm>
            <a:off x="500441" y="2046868"/>
            <a:ext cx="5857118" cy="461665"/>
          </a:xfrm>
          <a:prstGeom prst="rect">
            <a:avLst/>
          </a:prstGeom>
          <a:noFill/>
        </p:spPr>
        <p:txBody>
          <a:bodyPr wrap="square">
            <a:spAutoFit/>
          </a:bodyPr>
          <a:lstStyle/>
          <a:p>
            <a:pPr algn="ctr"/>
            <a:r>
              <a:rPr lang="sv-SE" sz="1200" dirty="0">
                <a:effectLst/>
                <a:latin typeface="Source Sans Pro" panose="020B0503030403020204" pitchFamily="34" charset="0"/>
                <a:ea typeface="Source Sans Pro" panose="020B0503030403020204" pitchFamily="34" charset="0"/>
                <a:cs typeface="Times New Roman" panose="02020603050405020304" pitchFamily="18" charset="0"/>
              </a:rPr>
              <a:t>Det är riskabel att hantera komplexa frågor som om de vore tekniska.</a:t>
            </a:r>
            <a:br>
              <a:rPr lang="en-GB" sz="1200" dirty="0">
                <a:solidFill>
                  <a:srgbClr val="0070C0"/>
                </a:solidFill>
                <a:latin typeface="Source Sans Pro" panose="020B0503030403020204" pitchFamily="34" charset="0"/>
                <a:ea typeface="Source Sans Pro" panose="020B0503030403020204" pitchFamily="34" charset="0"/>
                <a:cs typeface="Times New Roman" panose="02020603050405020304" pitchFamily="18" charset="0"/>
              </a:rPr>
            </a:br>
            <a:endParaRPr lang="en-SE" sz="1200"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63948B4F-ED18-9774-078B-5980CEDA250F}"/>
              </a:ext>
            </a:extLst>
          </p:cNvPr>
          <p:cNvPicPr>
            <a:picLocks noChangeAspect="1"/>
          </p:cNvPicPr>
          <p:nvPr/>
        </p:nvPicPr>
        <p:blipFill>
          <a:blip r:embed="rId3"/>
          <a:stretch>
            <a:fillRect/>
          </a:stretch>
        </p:blipFill>
        <p:spPr>
          <a:xfrm>
            <a:off x="253717" y="9495642"/>
            <a:ext cx="1204574" cy="322581"/>
          </a:xfrm>
          <a:prstGeom prst="rect">
            <a:avLst/>
          </a:prstGeom>
        </p:spPr>
      </p:pic>
      <p:grpSp>
        <p:nvGrpSpPr>
          <p:cNvPr id="10" name="Group 9">
            <a:extLst>
              <a:ext uri="{FF2B5EF4-FFF2-40B4-BE49-F238E27FC236}">
                <a16:creationId xmlns:a16="http://schemas.microsoft.com/office/drawing/2014/main" id="{E8885305-EBC0-F31A-881D-B045181F4740}"/>
              </a:ext>
            </a:extLst>
          </p:cNvPr>
          <p:cNvGrpSpPr/>
          <p:nvPr/>
        </p:nvGrpSpPr>
        <p:grpSpPr>
          <a:xfrm>
            <a:off x="1133243" y="2861187"/>
            <a:ext cx="4828706" cy="1316484"/>
            <a:chOff x="529875" y="2644342"/>
            <a:chExt cx="5856637" cy="1631652"/>
          </a:xfrm>
        </p:grpSpPr>
        <p:sp>
          <p:nvSpPr>
            <p:cNvPr id="2" name="Rectangle 1">
              <a:extLst>
                <a:ext uri="{FF2B5EF4-FFF2-40B4-BE49-F238E27FC236}">
                  <a16:creationId xmlns:a16="http://schemas.microsoft.com/office/drawing/2014/main" id="{D5E07D57-D999-0F97-145C-53092BA728C7}"/>
                </a:ext>
              </a:extLst>
            </p:cNvPr>
            <p:cNvSpPr/>
            <p:nvPr/>
          </p:nvSpPr>
          <p:spPr>
            <a:xfrm>
              <a:off x="529875" y="3800005"/>
              <a:ext cx="1140683" cy="475989"/>
            </a:xfrm>
            <a:prstGeom prst="rect">
              <a:avLst/>
            </a:prstGeom>
            <a:solidFill>
              <a:schemeClr val="accent1">
                <a:lumMod val="20000"/>
                <a:lumOff val="80000"/>
                <a:alpha val="4631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Problem</a:t>
              </a:r>
            </a:p>
          </p:txBody>
        </p:sp>
        <p:sp>
          <p:nvSpPr>
            <p:cNvPr id="8" name="Rectangle 7">
              <a:extLst>
                <a:ext uri="{FF2B5EF4-FFF2-40B4-BE49-F238E27FC236}">
                  <a16:creationId xmlns:a16="http://schemas.microsoft.com/office/drawing/2014/main" id="{B35C76CF-7400-0ABA-8367-7C91476D92A4}"/>
                </a:ext>
              </a:extLst>
            </p:cNvPr>
            <p:cNvSpPr/>
            <p:nvPr/>
          </p:nvSpPr>
          <p:spPr>
            <a:xfrm>
              <a:off x="4971507" y="3800004"/>
              <a:ext cx="1415005" cy="475989"/>
            </a:xfrm>
            <a:prstGeom prst="rect">
              <a:avLst/>
            </a:prstGeom>
            <a:solidFill>
              <a:schemeClr val="accent1">
                <a:lumMod val="20000"/>
                <a:lumOff val="80000"/>
                <a:alpha val="4631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Lösning</a:t>
              </a:r>
            </a:p>
          </p:txBody>
        </p:sp>
        <p:sp>
          <p:nvSpPr>
            <p:cNvPr id="9" name="Freeform 8">
              <a:extLst>
                <a:ext uri="{FF2B5EF4-FFF2-40B4-BE49-F238E27FC236}">
                  <a16:creationId xmlns:a16="http://schemas.microsoft.com/office/drawing/2014/main" id="{0055D5F4-5B71-7DD5-FC38-16907E6EE94B}"/>
                </a:ext>
              </a:extLst>
            </p:cNvPr>
            <p:cNvSpPr/>
            <p:nvPr/>
          </p:nvSpPr>
          <p:spPr>
            <a:xfrm rot="21370091">
              <a:off x="1268236" y="2644342"/>
              <a:ext cx="4105594" cy="1229954"/>
            </a:xfrm>
            <a:custGeom>
              <a:avLst/>
              <a:gdLst>
                <a:gd name="connsiteX0" fmla="*/ 0 w 4797468"/>
                <a:gd name="connsiteY0" fmla="*/ 979434 h 1229954"/>
                <a:gd name="connsiteX1" fmla="*/ 2580361 w 4797468"/>
                <a:gd name="connsiteY1" fmla="*/ 2403 h 1229954"/>
                <a:gd name="connsiteX2" fmla="*/ 4797468 w 4797468"/>
                <a:gd name="connsiteY2" fmla="*/ 1229954 h 1229954"/>
              </a:gdLst>
              <a:ahLst/>
              <a:cxnLst>
                <a:cxn ang="0">
                  <a:pos x="connsiteX0" y="connsiteY0"/>
                </a:cxn>
                <a:cxn ang="0">
                  <a:pos x="connsiteX1" y="connsiteY1"/>
                </a:cxn>
                <a:cxn ang="0">
                  <a:pos x="connsiteX2" y="connsiteY2"/>
                </a:cxn>
              </a:cxnLst>
              <a:rect l="l" t="t" r="r" b="b"/>
              <a:pathLst>
                <a:path w="4797468" h="1229954">
                  <a:moveTo>
                    <a:pt x="0" y="979434"/>
                  </a:moveTo>
                  <a:cubicBezTo>
                    <a:pt x="890391" y="470042"/>
                    <a:pt x="1780783" y="-39350"/>
                    <a:pt x="2580361" y="2403"/>
                  </a:cubicBezTo>
                  <a:cubicBezTo>
                    <a:pt x="3379939" y="44156"/>
                    <a:pt x="4088703" y="637055"/>
                    <a:pt x="4797468" y="1229954"/>
                  </a:cubicBezTo>
                </a:path>
              </a:pathLst>
            </a:custGeom>
            <a:noFill/>
            <a:ln w="25400">
              <a:solidFill>
                <a:srgbClr val="FF0000"/>
              </a:solidFill>
              <a:prstDash val="dash"/>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400" dirty="0"/>
            </a:p>
          </p:txBody>
        </p:sp>
      </p:grpSp>
      <p:sp>
        <p:nvSpPr>
          <p:cNvPr id="11" name="TextBox 10">
            <a:extLst>
              <a:ext uri="{FF2B5EF4-FFF2-40B4-BE49-F238E27FC236}">
                <a16:creationId xmlns:a16="http://schemas.microsoft.com/office/drawing/2014/main" id="{678ADE65-3107-DFFC-7683-EE0FC00585BD}"/>
              </a:ext>
            </a:extLst>
          </p:cNvPr>
          <p:cNvSpPr txBox="1"/>
          <p:nvPr/>
        </p:nvSpPr>
        <p:spPr>
          <a:xfrm>
            <a:off x="500441" y="4760440"/>
            <a:ext cx="5857118" cy="1569660"/>
          </a:xfrm>
          <a:prstGeom prst="rect">
            <a:avLst/>
          </a:prstGeom>
          <a:noFill/>
        </p:spPr>
        <p:txBody>
          <a:bodyPr wrap="square">
            <a:spAutoFit/>
          </a:bodyPr>
          <a:lstStyle/>
          <a:p>
            <a:pPr algn="ctr"/>
            <a:r>
              <a:rPr lang="sv-SE" sz="1200" dirty="0">
                <a:effectLst/>
                <a:latin typeface="Lato" panose="020F0502020204030203" pitchFamily="34" charset="0"/>
                <a:ea typeface="Lato" panose="020F0502020204030203" pitchFamily="34" charset="0"/>
                <a:cs typeface="Lato" panose="020F0502020204030203" pitchFamily="34" charset="0"/>
              </a:rPr>
              <a:t>Anledningen är att det finns en stor risk att missa viktiga perspektiv och att de som representerar dessa perspektiv känner sig marginaliserade. </a:t>
            </a:r>
          </a:p>
          <a:p>
            <a:endParaRPr lang="sv-SE" sz="1200" dirty="0">
              <a:solidFill>
                <a:srgbClr val="0070C0"/>
              </a:solidFill>
              <a:latin typeface="Lato" panose="020F0502020204030203" pitchFamily="34" charset="0"/>
              <a:ea typeface="Lato" panose="020F0502020204030203" pitchFamily="34" charset="0"/>
              <a:cs typeface="Lato" panose="020F0502020204030203" pitchFamily="34" charset="0"/>
            </a:endParaRPr>
          </a:p>
          <a:p>
            <a:r>
              <a:rPr lang="sv-SE" sz="1200" dirty="0">
                <a:solidFill>
                  <a:schemeClr val="accent6">
                    <a:lumMod val="50000"/>
                  </a:schemeClr>
                </a:solidFill>
                <a:effectLst/>
                <a:latin typeface="Lato" panose="020F0502020204030203" pitchFamily="34" charset="0"/>
                <a:ea typeface="Lato" panose="020F0502020204030203" pitchFamily="34" charset="0"/>
                <a:cs typeface="Lato" panose="020F0502020204030203" pitchFamily="34" charset="0"/>
              </a:rPr>
              <a:t>Vår råd är att </a:t>
            </a:r>
            <a:r>
              <a:rPr lang="sv-SE" sz="1200" dirty="0">
                <a:latin typeface="Lato" panose="020F0502020204030203" pitchFamily="34" charset="0"/>
                <a:ea typeface="Lato" panose="020F0502020204030203" pitchFamily="34" charset="0"/>
                <a:cs typeface="Lato" panose="020F0502020204030203" pitchFamily="34" charset="0"/>
              </a:rPr>
              <a:t>inkludera alla som är direkt och indirekt berörda för att förstå problemet, att utforska orsaker och effekter, </a:t>
            </a:r>
            <a:r>
              <a:rPr lang="sv-SE" sz="1200" dirty="0" err="1">
                <a:latin typeface="Lato" panose="020F0502020204030203" pitchFamily="34" charset="0"/>
                <a:ea typeface="Lato" panose="020F0502020204030203" pitchFamily="34" charset="0"/>
                <a:cs typeface="Lato" panose="020F0502020204030203" pitchFamily="34" charset="0"/>
              </a:rPr>
              <a:t>samskapa</a:t>
            </a:r>
            <a:r>
              <a:rPr lang="sv-SE" sz="1200" dirty="0">
                <a:latin typeface="Lato" panose="020F0502020204030203" pitchFamily="34" charset="0"/>
                <a:ea typeface="Lato" panose="020F0502020204030203" pitchFamily="34" charset="0"/>
                <a:cs typeface="Lato" panose="020F0502020204030203" pitchFamily="34" charset="0"/>
              </a:rPr>
              <a:t> lösningar och 
tillsammans fatta viktiga beslut. </a:t>
            </a:r>
            <a:r>
              <a:rPr lang="sv-SE" sz="1200" b="1" dirty="0">
                <a:latin typeface="Lato" panose="020F0502020204030203" pitchFamily="34" charset="0"/>
                <a:ea typeface="Lato" panose="020F0502020204030203" pitchFamily="34" charset="0"/>
                <a:cs typeface="Lato" panose="020F0502020204030203" pitchFamily="34" charset="0"/>
              </a:rPr>
              <a:t>
</a:t>
            </a:r>
          </a:p>
          <a:p>
            <a:r>
              <a:rPr lang="sv-SE" sz="1200" dirty="0">
                <a:latin typeface="Lato" panose="020F0502020204030203" pitchFamily="34" charset="0"/>
                <a:ea typeface="Lato" panose="020F0502020204030203" pitchFamily="34" charset="0"/>
                <a:cs typeface="Lato" panose="020F0502020204030203" pitchFamily="34" charset="0"/>
              </a:rPr>
              <a:t>Det är viktigt att vara flexibel, att undvika ensidiga beslut och att ge frågan tid. </a:t>
            </a:r>
            <a:endParaRPr lang="sv-SE" sz="1200"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32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384344" y="313545"/>
            <a:ext cx="699880" cy="8979151"/>
          </a:xfrm>
          <a:prstGeom prst="rect">
            <a:avLst/>
          </a:prstGeom>
          <a:solidFill>
            <a:srgbClr val="2B684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1215496"/>
          </a:xfrm>
          <a:prstGeom prst="rect">
            <a:avLst/>
          </a:prstGeom>
          <a:solidFill>
            <a:srgbClr val="2B684B">
              <a:alpha val="499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4848139E-9AF2-CA81-B6A7-7749F0B64EAA}"/>
              </a:ext>
            </a:extLst>
          </p:cNvPr>
          <p:cNvSpPr txBox="1"/>
          <p:nvPr/>
        </p:nvSpPr>
        <p:spPr>
          <a:xfrm>
            <a:off x="1618940" y="2100117"/>
            <a:ext cx="4320000" cy="6370975"/>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I denna text använder vi orden spänning, motstånd och konflikt växelvis. Vi talar också om hantering av konflikt snarare än konfliktlösning. Anledningen är att de komplexa utmaningar som är vanliga i naturresursärenden inte nödvändigtvis kan lösas. Det är snarare så att du kan förbättra situationen genom att minska den spänning som förekommer.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Det går såklart också att förebygga att konflikter blir skadliga. Det är inte samma sak som att undvika konflikt eller spänning. Vi menar att spänning är vanligt förekommande i komplexa frågor och kan användas till fördel.</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Förhandling syftar på att få någon att göra något. Det kan handla om att delta i en dialogprocess eller att vara med i en process som kräver samverkan. Där utgår vi ifrån att det finns någon grad av motstånd. Dialogisk förhandling skiljer sig från många vanliga kompromissinriktade förhandlingsmetoder och bygger på samma grund som den som behövs för att hantera konflikter.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Vi utgår från ett grundläggande dialogiskt tankesätt som i sin tur ligger till grund för ett förhållningssätt för dialogen som behövs för att hantera komplexa frågor, motstånd och konflikt. Både tanke- och förhållningssättet diskuteras i större detalj nedan.</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Att skapa trygghet för din motpart eller dem som befinner sig i en spänningsfält är grunden till såväl konflikthantering som dialogisk förhandling. Människor som inte upplever att deras grundläggande behov blir respekterade eller tillgodosedda kommer inte att uppleva trygghet. Det är därför nödvändigt att skapa en uppfattning om vilka behov som finns hos dem som är del av spänningsfältet och utveckla sätt att skapa den trygghet som behövs.</a:t>
            </a: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1" y="613304"/>
            <a:ext cx="5260158"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4000" dirty="0">
                <a:latin typeface="Bebas Neue Pro SmE Bk" panose="020B0406020202050201" pitchFamily="34" charset="77"/>
              </a:rPr>
              <a:t>Att hantera motstånd</a:t>
            </a:r>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9017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0013A7-7BA1-8C2C-C1E1-FEC128DA73F7}"/>
              </a:ext>
            </a:extLst>
          </p:cNvPr>
          <p:cNvSpPr/>
          <p:nvPr/>
        </p:nvSpPr>
        <p:spPr>
          <a:xfrm>
            <a:off x="152400" y="765704"/>
            <a:ext cx="6473656" cy="1215496"/>
          </a:xfrm>
          <a:prstGeom prst="rect">
            <a:avLst/>
          </a:prstGeom>
          <a:solidFill>
            <a:srgbClr val="2B684B">
              <a:alpha val="499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4">
            <a:extLst>
              <a:ext uri="{FF2B5EF4-FFF2-40B4-BE49-F238E27FC236}">
                <a16:creationId xmlns:a16="http://schemas.microsoft.com/office/drawing/2014/main" id="{F9F2CC01-94EF-49CF-3567-87FB80E9B44D}"/>
              </a:ext>
            </a:extLst>
          </p:cNvPr>
          <p:cNvSpPr/>
          <p:nvPr/>
        </p:nvSpPr>
        <p:spPr>
          <a:xfrm>
            <a:off x="384344" y="149903"/>
            <a:ext cx="699880" cy="9278910"/>
          </a:xfrm>
          <a:prstGeom prst="rect">
            <a:avLst/>
          </a:prstGeom>
          <a:solidFill>
            <a:srgbClr val="2B684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1215496"/>
          </a:xfrm>
          <a:prstGeom prst="rect">
            <a:avLst/>
          </a:prstGeom>
        </p:spPr>
        <p:txBody>
          <a:bodyPr anchor="b">
            <a:normAutofit/>
          </a:bodyPr>
          <a:lstStyle/>
          <a:p>
            <a:pPr algn="ctr" defTabSz="1073084">
              <a:lnSpc>
                <a:spcPct val="90000"/>
              </a:lnSpc>
              <a:spcBef>
                <a:spcPct val="0"/>
              </a:spcBef>
            </a:pPr>
            <a:endParaRPr lang="sv-SE" sz="4000">
              <a:solidFill>
                <a:schemeClr val="tx1"/>
              </a:solidFill>
              <a:latin typeface="Bebas Neue Pro SmE Bk" panose="020B0406020202050201" pitchFamily="34" charset="77"/>
              <a:ea typeface="Source Sans Pro Light" panose="020B0403030403020204" pitchFamily="34" charset="0"/>
              <a:cs typeface="+mj-cs"/>
            </a:endParaRPr>
          </a:p>
        </p:txBody>
      </p:sp>
      <p:sp>
        <p:nvSpPr>
          <p:cNvPr id="2" name="TextBox 1">
            <a:extLst>
              <a:ext uri="{FF2B5EF4-FFF2-40B4-BE49-F238E27FC236}">
                <a16:creationId xmlns:a16="http://schemas.microsoft.com/office/drawing/2014/main" id="{4848139E-9AF2-CA81-B6A7-7749F0B64EAA}"/>
              </a:ext>
            </a:extLst>
          </p:cNvPr>
          <p:cNvSpPr txBox="1"/>
          <p:nvPr/>
        </p:nvSpPr>
        <p:spPr>
          <a:xfrm>
            <a:off x="1618940" y="2100117"/>
            <a:ext cx="4197398" cy="7294305"/>
          </a:xfrm>
          <a:prstGeom prst="rect">
            <a:avLst/>
          </a:prstGeom>
          <a:noFill/>
        </p:spPr>
        <p:txBody>
          <a:bodyPr wrap="square">
            <a:spAutoFit/>
          </a:bodyPr>
          <a:lstStyle/>
          <a:p>
            <a:r>
              <a:rPr lang="sv-SE" sz="1200" b="1" dirty="0">
                <a:latin typeface="Lato" panose="020F0502020204030203" pitchFamily="34" charset="0"/>
                <a:ea typeface="Lato" panose="020F0502020204030203" pitchFamily="34" charset="0"/>
                <a:cs typeface="Lato" panose="020F0502020204030203" pitchFamily="34" charset="0"/>
              </a:rPr>
              <a:t>Några grundläggande mänskliga behov:</a:t>
            </a:r>
          </a:p>
          <a:p>
            <a:pPr marL="228600" indent="-228600">
              <a:buFont typeface="+mj-lt"/>
              <a:buAutoNum type="arabicPeriod"/>
            </a:pPr>
            <a:r>
              <a:rPr lang="sv-SE" sz="1200" b="1" dirty="0">
                <a:latin typeface="Lato" panose="020F0502020204030203" pitchFamily="34" charset="0"/>
                <a:ea typeface="Lato" panose="020F0502020204030203" pitchFamily="34" charset="0"/>
                <a:cs typeface="Lato" panose="020F0502020204030203" pitchFamily="34" charset="0"/>
              </a:rPr>
              <a:t>Behovet av trygghet</a:t>
            </a:r>
            <a:br>
              <a:rPr lang="sv-SE" sz="1200" b="1" dirty="0">
                <a:latin typeface="Lato" panose="020F0502020204030203" pitchFamily="34" charset="0"/>
                <a:ea typeface="Lato" panose="020F0502020204030203" pitchFamily="34" charset="0"/>
                <a:cs typeface="Lato" panose="020F0502020204030203" pitchFamily="34" charset="0"/>
              </a:rPr>
            </a:br>
            <a:r>
              <a:rPr lang="sv-SE" sz="1200" dirty="0">
                <a:latin typeface="Lato" panose="020F0502020204030203" pitchFamily="34" charset="0"/>
                <a:ea typeface="Lato" panose="020F0502020204030203" pitchFamily="34" charset="0"/>
                <a:cs typeface="Lato" panose="020F0502020204030203" pitchFamily="34" charset="0"/>
              </a:rPr>
              <a:t>När vi inte känner oss trygg blir vi defensiva. Vi reagerar antingen med kamp, flykt eller genom att frysa (stelna)</a:t>
            </a:r>
          </a:p>
          <a:p>
            <a:pPr marL="228600" indent="-228600">
              <a:buFont typeface="+mj-lt"/>
              <a:buAutoNum type="arabicPeriod"/>
            </a:pPr>
            <a:r>
              <a:rPr lang="sv-SE" sz="1200" b="1" dirty="0">
                <a:latin typeface="Lato" panose="020F0502020204030203" pitchFamily="34" charset="0"/>
                <a:ea typeface="Lato" panose="020F0502020204030203" pitchFamily="34" charset="0"/>
                <a:cs typeface="Lato" panose="020F0502020204030203" pitchFamily="34" charset="0"/>
              </a:rPr>
              <a:t>Behovet att känna att vi har kontroll </a:t>
            </a:r>
            <a:br>
              <a:rPr lang="sv-SE" sz="1200" b="1" dirty="0">
                <a:latin typeface="Lato" panose="020F0502020204030203" pitchFamily="34" charset="0"/>
                <a:ea typeface="Lato" panose="020F0502020204030203" pitchFamily="34" charset="0"/>
                <a:cs typeface="Lato" panose="020F0502020204030203" pitchFamily="34" charset="0"/>
              </a:rPr>
            </a:br>
            <a:r>
              <a:rPr lang="sv-SE" sz="1200" dirty="0">
                <a:latin typeface="Lato" panose="020F0502020204030203" pitchFamily="34" charset="0"/>
                <a:ea typeface="Lato" panose="020F0502020204030203" pitchFamily="34" charset="0"/>
                <a:cs typeface="Lato" panose="020F0502020204030203" pitchFamily="34" charset="0"/>
              </a:rPr>
              <a:t>Om vi upplever att vi inte har möjlighet att påverka vår vardag upplever vi oro och hopplöshet som ibland manifesterar som ilska</a:t>
            </a:r>
            <a:endParaRPr lang="sv-SE" sz="1200" b="1" dirty="0">
              <a:latin typeface="Lato" panose="020F0502020204030203" pitchFamily="34" charset="0"/>
              <a:ea typeface="Lato" panose="020F0502020204030203" pitchFamily="34" charset="0"/>
              <a:cs typeface="Lato" panose="020F0502020204030203" pitchFamily="34" charset="0"/>
            </a:endParaRPr>
          </a:p>
          <a:p>
            <a:pPr marL="228600" indent="-228600">
              <a:buFont typeface="+mj-lt"/>
              <a:buAutoNum type="arabicPeriod"/>
            </a:pPr>
            <a:r>
              <a:rPr lang="sv-SE" sz="1200" b="1" dirty="0">
                <a:latin typeface="Lato" panose="020F0502020204030203" pitchFamily="34" charset="0"/>
                <a:ea typeface="Lato" panose="020F0502020204030203" pitchFamily="34" charset="0"/>
                <a:cs typeface="Lato" panose="020F0502020204030203" pitchFamily="34" charset="0"/>
              </a:rPr>
              <a:t>Behovet att bli sedd och tagen på allvar</a:t>
            </a:r>
            <a:br>
              <a:rPr lang="sv-SE" sz="1200" b="1" dirty="0">
                <a:latin typeface="Lato" panose="020F0502020204030203" pitchFamily="34" charset="0"/>
                <a:ea typeface="Lato" panose="020F0502020204030203" pitchFamily="34" charset="0"/>
                <a:cs typeface="Lato" panose="020F0502020204030203" pitchFamily="34" charset="0"/>
              </a:rPr>
            </a:br>
            <a:r>
              <a:rPr lang="sv-SE" sz="1200" dirty="0">
                <a:latin typeface="Lato" panose="020F0502020204030203" pitchFamily="34" charset="0"/>
                <a:ea typeface="Lato" panose="020F0502020204030203" pitchFamily="34" charset="0"/>
                <a:cs typeface="Lato" panose="020F0502020204030203" pitchFamily="34" charset="0"/>
              </a:rPr>
              <a:t>Den känsla av marginalisering som följer upplevelsen av att inte bli sedd eller tagen på allvar er en grundorsak till att konflikt uppstår</a:t>
            </a:r>
          </a:p>
          <a:p>
            <a:pPr marL="228600" indent="-228600">
              <a:buFont typeface="+mj-lt"/>
              <a:buAutoNum type="arabicPeriod"/>
            </a:pPr>
            <a:endParaRPr lang="sv-SE" sz="1200" b="1"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Du kan minska spänning i dina möten med människor i affekt genom att tillgodose dessa mänskliga behov i den andre.</a:t>
            </a:r>
          </a:p>
          <a:p>
            <a:r>
              <a:rPr lang="sv-SE" sz="1200" dirty="0">
                <a:latin typeface="Lato" panose="020F0502020204030203" pitchFamily="34" charset="0"/>
                <a:ea typeface="Lato" panose="020F0502020204030203" pitchFamily="34" charset="0"/>
                <a:cs typeface="Lato" panose="020F0502020204030203" pitchFamily="34" charset="0"/>
              </a:rPr>
              <a:t>Det innebär att du behöver skapa trygghet, inte ta ifrån människor sin känsla av att ha kontroll och se och ta den andre på allvar.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För många människor är känslan av kontroll över sitt liv och sina beslut avgörande för välbefinnande och psykologisk hälsa. Det kan innebära att kunna fatta egna beslut, påverka omgivningen, eller känna att ens handlingar har konsekvenser och är meningsfulla.</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Kontrollbehovet kan också relatera till hantering av osäkerhet och stress. När människor känner sig osäkra eller utsatta, ökar ofta behovet av att försöka kontrollera situationen för att skapa trygghet och förutsägbarhet.</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Det är viktigt att notera att detta behov av kontroll inte nödvändigtvis är negativt. I många situationer kan det vara en hälsosam och adaptiv mekanism som ger människor en känsla av självständighet och ansvar. Å andra sidan kan ett överdrivet kontrollbehov leda till problem som överansträngning, bristande flexibilitet eller konflikter med andra.</a:t>
            </a:r>
          </a:p>
          <a:p>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339657" y="762024"/>
            <a:ext cx="6099142"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dirty="0">
                <a:latin typeface="Bebas Neue Pro SmE Bk" panose="020B0406020202050201" pitchFamily="34" charset="77"/>
              </a:rPr>
              <a:t>Att tillgodose grundläggande behov</a:t>
            </a:r>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4200974651"/>
      </p:ext>
    </p:extLst>
  </p:cSld>
  <p:clrMapOvr>
    <a:masterClrMapping/>
  </p:clrMapOvr>
</p:sld>
</file>

<file path=ppt/theme/theme1.xml><?xml version="1.0" encoding="utf-8"?>
<a:theme xmlns:a="http://schemas.openxmlformats.org/drawingml/2006/main" name="Office Theme">
  <a:themeElements>
    <a:clrScheme name="Custom 23">
      <a:dk1>
        <a:srgbClr val="000000"/>
      </a:dk1>
      <a:lt1>
        <a:srgbClr val="FFFFFF"/>
      </a:lt1>
      <a:dk2>
        <a:srgbClr val="000000"/>
      </a:dk2>
      <a:lt2>
        <a:srgbClr val="E5E8E8"/>
      </a:lt2>
      <a:accent1>
        <a:srgbClr val="688D6C"/>
      </a:accent1>
      <a:accent2>
        <a:srgbClr val="7AAE76"/>
      </a:accent2>
      <a:accent3>
        <a:srgbClr val="8E9F8F"/>
      </a:accent3>
      <a:accent4>
        <a:srgbClr val="579A3D"/>
      </a:accent4>
      <a:accent5>
        <a:srgbClr val="B9DDAB"/>
      </a:accent5>
      <a:accent6>
        <a:srgbClr val="5A5B5B"/>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5C05E958-1A7B-EA4E-BE5C-EF14FB56F8D2}" vid="{FEB0D692-045F-CC4F-A25F-7A70A8AD85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11470</TotalTime>
  <Words>7376</Words>
  <Application>Microsoft Macintosh PowerPoint</Application>
  <PresentationFormat>A4 Paper (210x297 mm)</PresentationFormat>
  <Paragraphs>479</Paragraphs>
  <Slides>41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Bebas Neue Pro SmE Bk</vt:lpstr>
      <vt:lpstr>Calibri</vt:lpstr>
      <vt:lpstr>Calibri Light</vt:lpstr>
      <vt:lpstr>Gudea</vt:lpstr>
      <vt:lpstr>Lato</vt:lpstr>
      <vt:lpstr>Lato Light</vt:lpstr>
      <vt:lpstr>Palatino</vt:lpstr>
      <vt:lpstr>PT Sans</vt:lpstr>
      <vt:lpstr>Sabon LT Pro</vt:lpstr>
      <vt:lpstr>Source Sans Pro</vt:lpstr>
      <vt:lpstr>Source Sans Pro Light</vt:lpstr>
      <vt:lpstr>Office Theme</vt:lpstr>
      <vt:lpstr>PowerPoint Presentation</vt:lpstr>
      <vt:lpstr>PowerPoint Presentation</vt:lpstr>
      <vt:lpstr>PowerPoint Presentation</vt:lpstr>
      <vt:lpstr>PowerPoint Presentation</vt:lpstr>
      <vt:lpstr>Vad betyder det att vattenkraftfrågan är komplex?</vt:lpstr>
      <vt:lpstr>En förenklad komplexitetsanalys</vt:lpstr>
      <vt:lpstr>Varför är skillnaden viktig?</vt:lpstr>
      <vt:lpstr>PowerPoint Presentation</vt:lpstr>
      <vt:lpstr>PowerPoint Presentation</vt:lpstr>
      <vt:lpstr>PowerPoint Presentation</vt:lpstr>
      <vt:lpstr>I. HUR MÄRKER VI SPÄNNING OCH MOTSTÅND? </vt:lpstr>
      <vt:lpstr>Kamp, flykt och frys</vt:lpstr>
      <vt:lpstr>Skapa trygghet</vt:lpstr>
      <vt:lpstr>Nyfikenhet kontra försvar</vt:lpstr>
      <vt:lpstr>PowerPoint Presentation</vt:lpstr>
      <vt:lpstr>PowerPoint Presentation</vt:lpstr>
      <vt:lpstr>II. VARFÖR UPPSTÅR MOTSTÅND?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Le Roux</dc:creator>
  <cp:lastModifiedBy>Bernard Le Roux</cp:lastModifiedBy>
  <cp:revision>20</cp:revision>
  <dcterms:created xsi:type="dcterms:W3CDTF">2022-09-06T07:01:35Z</dcterms:created>
  <dcterms:modified xsi:type="dcterms:W3CDTF">2024-05-03T06:01:22Z</dcterms:modified>
</cp:coreProperties>
</file>